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8" r:id="rId3"/>
    <p:sldId id="259" r:id="rId5"/>
    <p:sldId id="260" r:id="rId6"/>
    <p:sldId id="528" r:id="rId7"/>
    <p:sldId id="598" r:id="rId8"/>
    <p:sldId id="599" r:id="rId9"/>
    <p:sldId id="600" r:id="rId10"/>
    <p:sldId id="604" r:id="rId11"/>
    <p:sldId id="606" r:id="rId12"/>
    <p:sldId id="605" r:id="rId13"/>
    <p:sldId id="607" r:id="rId14"/>
    <p:sldId id="529" r:id="rId15"/>
    <p:sldId id="533" r:id="rId16"/>
    <p:sldId id="610" r:id="rId17"/>
    <p:sldId id="612" r:id="rId18"/>
    <p:sldId id="613" r:id="rId19"/>
    <p:sldId id="614" r:id="rId20"/>
    <p:sldId id="535" r:id="rId21"/>
    <p:sldId id="480" r:id="rId22"/>
    <p:sldId id="616" r:id="rId23"/>
    <p:sldId id="617" r:id="rId24"/>
    <p:sldId id="618" r:id="rId25"/>
    <p:sldId id="623" r:id="rId26"/>
    <p:sldId id="542" r:id="rId27"/>
    <p:sldId id="569" r:id="rId28"/>
    <p:sldId id="291"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6" autoAdjust="0"/>
    <p:restoredTop sz="96854" autoAdjust="0"/>
  </p:normalViewPr>
  <p:slideViewPr>
    <p:cSldViewPr snapToGrid="0">
      <p:cViewPr varScale="1">
        <p:scale>
          <a:sx n="128" d="100"/>
          <a:sy n="128" d="100"/>
        </p:scale>
        <p:origin x="2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23.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sym typeface="+mn-lt"/>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20.jpe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10.wmf"/><Relationship Id="rId3" Type="http://schemas.openxmlformats.org/officeDocument/2006/relationships/oleObject" Target="../embeddings/oleObject5.bin"/><Relationship Id="rId2" Type="http://schemas.openxmlformats.org/officeDocument/2006/relationships/image" Target="../media/image7.png"/><Relationship Id="rId13" Type="http://schemas.openxmlformats.org/officeDocument/2006/relationships/notesSlide" Target="../notesSlides/notesSlide14.xml"/><Relationship Id="rId12" Type="http://schemas.openxmlformats.org/officeDocument/2006/relationships/vmlDrawing" Target="../drawings/vmlDrawing3.vml"/><Relationship Id="rId11" Type="http://schemas.openxmlformats.org/officeDocument/2006/relationships/slideLayout" Target="../slideLayouts/slideLayout7.xml"/><Relationship Id="rId10" Type="http://schemas.openxmlformats.org/officeDocument/2006/relationships/tags" Target="../tags/tag1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27.png"/><Relationship Id="rId7" Type="http://schemas.openxmlformats.org/officeDocument/2006/relationships/image" Target="../media/image18.emf"/><Relationship Id="rId6" Type="http://schemas.openxmlformats.org/officeDocument/2006/relationships/oleObject" Target="../embeddings/oleObject7.bin"/><Relationship Id="rId5" Type="http://schemas.openxmlformats.org/officeDocument/2006/relationships/image" Target="../media/image17.emf"/><Relationship Id="rId4" Type="http://schemas.openxmlformats.org/officeDocument/2006/relationships/oleObject" Target="../embeddings/oleObject6.bin"/><Relationship Id="rId3" Type="http://schemas.openxmlformats.org/officeDocument/2006/relationships/image" Target="../media/image6.png"/><Relationship Id="rId2" Type="http://schemas.openxmlformats.org/officeDocument/2006/relationships/image" Target="../media/image9.png"/><Relationship Id="rId12" Type="http://schemas.openxmlformats.org/officeDocument/2006/relationships/notesSlide" Target="../notesSlides/notesSlide15.xml"/><Relationship Id="rId11" Type="http://schemas.openxmlformats.org/officeDocument/2006/relationships/vmlDrawing" Target="../drawings/vmlDrawing4.vml"/><Relationship Id="rId10"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jpe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10.wmf"/><Relationship Id="rId10" Type="http://schemas.openxmlformats.org/officeDocument/2006/relationships/notesSlide" Target="../notesSlides/notesSlide20.xml"/><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26.png"/><Relationship Id="rId4" Type="http://schemas.openxmlformats.org/officeDocument/2006/relationships/image" Target="../media/image40.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20.xml"/><Relationship Id="rId2" Type="http://schemas.openxmlformats.org/officeDocument/2006/relationships/image" Target="../media/image43.pn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xml"/><Relationship Id="rId7" Type="http://schemas.openxmlformats.org/officeDocument/2006/relationships/image" Target="../media/image18.emf"/><Relationship Id="rId6" Type="http://schemas.openxmlformats.org/officeDocument/2006/relationships/oleObject" Target="../embeddings/oleObject10.bin"/><Relationship Id="rId5" Type="http://schemas.openxmlformats.org/officeDocument/2006/relationships/image" Target="../media/image17.emf"/><Relationship Id="rId4" Type="http://schemas.openxmlformats.org/officeDocument/2006/relationships/oleObject" Target="../embeddings/oleObject9.bin"/><Relationship Id="rId3" Type="http://schemas.openxmlformats.org/officeDocument/2006/relationships/image" Target="../media/image6.png"/><Relationship Id="rId2" Type="http://schemas.openxmlformats.org/officeDocument/2006/relationships/image" Target="../media/image9.png"/><Relationship Id="rId11" Type="http://schemas.openxmlformats.org/officeDocument/2006/relationships/notesSlide" Target="../notesSlides/notesSlide23.xml"/><Relationship Id="rId10" Type="http://schemas.openxmlformats.org/officeDocument/2006/relationships/vmlDrawing" Target="../drawings/vmlDrawing6.v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microsoft.com/office/2007/relationships/hdphoto" Target="../media/image45.wdp"/><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0.wmf"/><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14.webp"/></Relationships>
</file>

<file path=ppt/slides/_rels/slide9.x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oleObject" Target="../embeddings/oleObject4.bin"/><Relationship Id="rId7" Type="http://schemas.openxmlformats.org/officeDocument/2006/relationships/image" Target="../media/image17.emf"/><Relationship Id="rId6" Type="http://schemas.openxmlformats.org/officeDocument/2006/relationships/oleObject" Target="../embeddings/oleObject3.bin"/><Relationship Id="rId5" Type="http://schemas.openxmlformats.org/officeDocument/2006/relationships/image" Target="../media/image16.emf"/><Relationship Id="rId4" Type="http://schemas.openxmlformats.org/officeDocument/2006/relationships/oleObject" Target="../embeddings/oleObject2.bin"/><Relationship Id="rId3" Type="http://schemas.openxmlformats.org/officeDocument/2006/relationships/image" Target="../media/image6.png"/><Relationship Id="rId2" Type="http://schemas.openxmlformats.org/officeDocument/2006/relationships/image" Target="../media/image9.png"/><Relationship Id="rId13" Type="http://schemas.openxmlformats.org/officeDocument/2006/relationships/notesSlide" Target="../notesSlides/notesSlide9.xml"/><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tags" Target="../tags/tag7.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57425"/>
            <a:ext cx="12192000" cy="2048510"/>
          </a:xfrm>
          <a:prstGeom prst="rect">
            <a:avLst/>
          </a:prstGeom>
          <a:gradFill flip="none" rotWithShape="1">
            <a:gsLst>
              <a:gs pos="0">
                <a:srgbClr val="003366">
                  <a:alpha val="84706"/>
                  <a:lumMod val="97000"/>
                </a:srgbClr>
              </a:gs>
              <a:gs pos="50000">
                <a:srgbClr val="003366"/>
              </a:gs>
              <a:gs pos="100000">
                <a:srgbClr val="002060">
                  <a:alpha val="8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9" name="流程图: 手动输入 18"/>
          <p:cNvSpPr/>
          <p:nvPr/>
        </p:nvSpPr>
        <p:spPr>
          <a:xfrm rot="5400000">
            <a:off x="3675222" y="665058"/>
            <a:ext cx="457202" cy="780764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流程图: 手动输入 21"/>
          <p:cNvSpPr/>
          <p:nvPr/>
        </p:nvSpPr>
        <p:spPr>
          <a:xfrm rot="16200000" flipH="1">
            <a:off x="9249740" y="2734183"/>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6" name="直接连接符 25"/>
          <p:cNvCxnSpPr/>
          <p:nvPr/>
        </p:nvCxnSpPr>
        <p:spPr>
          <a:xfrm>
            <a:off x="0" y="2459389"/>
            <a:ext cx="8224653" cy="0"/>
          </a:xfrm>
          <a:prstGeom prst="line">
            <a:avLst/>
          </a:prstGeom>
          <a:noFill/>
          <a:ln w="19050" cap="flat" cmpd="sng" algn="ctr">
            <a:solidFill>
              <a:sysClr val="window" lastClr="FFFFFF"/>
            </a:solidFill>
            <a:prstDash val="solid"/>
          </a:ln>
          <a:effectLst/>
        </p:spPr>
      </p:cxnSp>
      <p:cxnSp>
        <p:nvCxnSpPr>
          <p:cNvPr id="27" name="直接连接符 26"/>
          <p:cNvCxnSpPr/>
          <p:nvPr/>
        </p:nvCxnSpPr>
        <p:spPr>
          <a:xfrm>
            <a:off x="7921844" y="4132595"/>
            <a:ext cx="4270156" cy="0"/>
          </a:xfrm>
          <a:prstGeom prst="line">
            <a:avLst/>
          </a:prstGeom>
          <a:noFill/>
          <a:ln w="19050" cap="flat" cmpd="sng" algn="ctr">
            <a:solidFill>
              <a:sysClr val="window" lastClr="FFFFFF"/>
            </a:solidFill>
            <a:prstDash val="solid"/>
          </a:ln>
          <a:effectLst/>
        </p:spPr>
      </p:cxnSp>
      <p:pic>
        <p:nvPicPr>
          <p:cNvPr id="2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80" y="288494"/>
            <a:ext cx="4037769" cy="136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流程图: 手动输入 21"/>
          <p:cNvSpPr/>
          <p:nvPr/>
        </p:nvSpPr>
        <p:spPr>
          <a:xfrm rot="16200000" flipH="1">
            <a:off x="10128695" y="2734182"/>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TextBox 22"/>
          <p:cNvSpPr txBox="1"/>
          <p:nvPr/>
        </p:nvSpPr>
        <p:spPr>
          <a:xfrm>
            <a:off x="3089402" y="2619960"/>
            <a:ext cx="6830060" cy="1322070"/>
          </a:xfrm>
          <a:prstGeom prst="rect">
            <a:avLst/>
          </a:prstGeom>
          <a:noFill/>
        </p:spPr>
        <p:txBody>
          <a:bodyPr wrap="square">
            <a:spAutoFit/>
          </a:bodyPr>
          <a:lstStyle/>
          <a:p>
            <a:r>
              <a:rPr lang="en-US" altLang="zh-CN" sz="4000" b="1" dirty="0">
                <a:solidFill>
                  <a:schemeClr val="bg1"/>
                </a:solidFill>
                <a:latin typeface="微软雅黑" panose="020B0503020204020204" charset="-122"/>
                <a:ea typeface="微软雅黑" panose="020B0503020204020204" charset="-122"/>
                <a:cs typeface="+mn-ea"/>
                <a:sym typeface="+mn-lt"/>
              </a:rPr>
              <a:t>     </a:t>
            </a:r>
            <a:r>
              <a:rPr lang="zh-CN" altLang="en-US" sz="4000" b="1" dirty="0">
                <a:solidFill>
                  <a:schemeClr val="bg1"/>
                </a:solidFill>
                <a:latin typeface="微软雅黑" panose="020B0503020204020204" charset="-122"/>
                <a:ea typeface="微软雅黑" panose="020B0503020204020204" charset="-122"/>
                <a:cs typeface="+mn-ea"/>
                <a:sym typeface="+mn-lt"/>
              </a:rPr>
              <a:t>基于</a:t>
            </a:r>
            <a:r>
              <a:rPr lang="en-US" altLang="zh-CN" sz="4000" b="1" dirty="0">
                <a:solidFill>
                  <a:schemeClr val="bg1"/>
                </a:solidFill>
                <a:latin typeface="微软雅黑" panose="020B0503020204020204" charset="-122"/>
                <a:ea typeface="微软雅黑" panose="020B0503020204020204" charset="-122"/>
                <a:cs typeface="+mn-ea"/>
                <a:sym typeface="+mn-lt"/>
              </a:rPr>
              <a:t>Canny</a:t>
            </a:r>
            <a:r>
              <a:rPr lang="zh-CN" altLang="en-US" sz="4000" b="1" dirty="0">
                <a:solidFill>
                  <a:schemeClr val="bg1"/>
                </a:solidFill>
                <a:latin typeface="微软雅黑" panose="020B0503020204020204" charset="-122"/>
                <a:ea typeface="微软雅黑" panose="020B0503020204020204" charset="-122"/>
                <a:cs typeface="+mn-ea"/>
                <a:sym typeface="+mn-lt"/>
              </a:rPr>
              <a:t>算子</a:t>
            </a:r>
            <a:r>
              <a:rPr lang="zh-CN" altLang="en-US" sz="4000" b="1" dirty="0">
                <a:solidFill>
                  <a:schemeClr val="bg1"/>
                </a:solidFill>
                <a:latin typeface="微软雅黑" panose="020B0503020204020204" charset="-122"/>
                <a:ea typeface="微软雅黑" panose="020B0503020204020204" charset="-122"/>
                <a:cs typeface="+mn-ea"/>
                <a:sym typeface="+mn-lt"/>
              </a:rPr>
              <a:t>实现</a:t>
            </a:r>
            <a:endParaRPr lang="zh-CN" altLang="en-US" sz="4000" b="1" dirty="0">
              <a:solidFill>
                <a:schemeClr val="bg1"/>
              </a:solidFill>
              <a:latin typeface="微软雅黑" panose="020B0503020204020204" charset="-122"/>
              <a:ea typeface="微软雅黑" panose="020B0503020204020204" charset="-122"/>
              <a:cs typeface="+mn-ea"/>
              <a:sym typeface="+mn-lt"/>
            </a:endParaRPr>
          </a:p>
          <a:p>
            <a:r>
              <a:rPr lang="zh-CN" altLang="en-US" sz="4000" b="1" dirty="0">
                <a:solidFill>
                  <a:schemeClr val="bg1"/>
                </a:solidFill>
                <a:latin typeface="微软雅黑" panose="020B0503020204020204" charset="-122"/>
                <a:ea typeface="微软雅黑" panose="020B0503020204020204" charset="-122"/>
                <a:cs typeface="+mn-ea"/>
                <a:sym typeface="+mn-lt"/>
              </a:rPr>
              <a:t>边缘检测的</a:t>
            </a:r>
            <a:r>
              <a:rPr lang="en-US" altLang="zh-CN" sz="4000" b="1" dirty="0">
                <a:solidFill>
                  <a:schemeClr val="bg1"/>
                </a:solidFill>
                <a:latin typeface="微软雅黑" panose="020B0503020204020204" charset="-122"/>
                <a:ea typeface="微软雅黑" panose="020B0503020204020204" charset="-122"/>
                <a:cs typeface="+mn-ea"/>
                <a:sym typeface="+mn-lt"/>
              </a:rPr>
              <a:t>FPGA</a:t>
            </a:r>
            <a:r>
              <a:rPr lang="zh-CN" altLang="en-US" sz="4000" b="1" dirty="0">
                <a:solidFill>
                  <a:schemeClr val="bg1"/>
                </a:solidFill>
                <a:latin typeface="微软雅黑" panose="020B0503020204020204" charset="-122"/>
                <a:ea typeface="微软雅黑" panose="020B0503020204020204" charset="-122"/>
                <a:cs typeface="+mn-ea"/>
                <a:sym typeface="+mn-lt"/>
              </a:rPr>
              <a:t>算法</a:t>
            </a:r>
            <a:r>
              <a:rPr lang="zh-CN" altLang="en-US" sz="4000" b="1" dirty="0">
                <a:solidFill>
                  <a:schemeClr val="bg1"/>
                </a:solidFill>
                <a:latin typeface="微软雅黑" panose="020B0503020204020204" charset="-122"/>
                <a:ea typeface="微软雅黑" panose="020B0503020204020204" charset="-122"/>
                <a:cs typeface="+mn-ea"/>
                <a:sym typeface="+mn-lt"/>
              </a:rPr>
              <a:t>优化</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178"/>
    </mc:Choice>
    <mc:Fallback>
      <p:transition spd="slow" advTm="31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3" name="文本框 2"/>
          <p:cNvSpPr txBox="1"/>
          <p:nvPr/>
        </p:nvSpPr>
        <p:spPr>
          <a:xfrm>
            <a:off x="276860" y="2434590"/>
            <a:ext cx="5145405" cy="1476375"/>
          </a:xfrm>
          <a:prstGeom prst="rect">
            <a:avLst/>
          </a:prstGeom>
          <a:noFill/>
        </p:spPr>
        <p:txBody>
          <a:bodyPr wrap="square" rtlCol="0" anchor="t">
            <a:spAutoFit/>
          </a:bodyPr>
          <a:p>
            <a:pPr algn="just" fontAlgn="auto"/>
            <a:r>
              <a:rPr lang="zh-CN" altLang="en-US"/>
              <a:t>非极大值抑制是一种边缘稀疏技术，非极大值抑制的作用在于“瘦”边。对图像进行梯度计算后，仅仅基于梯度值提取的边缘仍然很模糊。而非极大值抑制则可以帮助将局部最大值之外的所有梯度值抑制为0。</a:t>
            </a:r>
            <a:endParaRPr lang="en-US" altLang="zh-CN"/>
          </a:p>
        </p:txBody>
      </p:sp>
      <p:sp>
        <p:nvSpPr>
          <p:cNvPr id="27" name="文本框 26"/>
          <p:cNvSpPr txBox="1"/>
          <p:nvPr/>
        </p:nvSpPr>
        <p:spPr>
          <a:xfrm>
            <a:off x="276225" y="4495800"/>
            <a:ext cx="5034915" cy="1476375"/>
          </a:xfrm>
          <a:prstGeom prst="rect">
            <a:avLst/>
          </a:prstGeom>
          <a:noFill/>
        </p:spPr>
        <p:txBody>
          <a:bodyPr wrap="square" rtlCol="0" anchor="t">
            <a:spAutoFit/>
          </a:bodyPr>
          <a:p>
            <a:pPr marL="285750" indent="-285750">
              <a:buFont typeface="Wingdings" panose="05000000000000000000" charset="0"/>
              <a:buChar char="l"/>
            </a:pPr>
            <a:r>
              <a:rPr lang="zh-CN" altLang="en-US"/>
              <a:t>将当前像素的梯度强度与沿正负梯度方向上的两个像素进行比较。</a:t>
            </a:r>
            <a:endParaRPr lang="zh-CN" altLang="en-US"/>
          </a:p>
          <a:p>
            <a:pPr marL="285750" indent="-285750">
              <a:buFont typeface="Wingdings" panose="05000000000000000000" charset="0"/>
              <a:buChar char="l"/>
            </a:pPr>
            <a:r>
              <a:rPr lang="zh-CN" altLang="en-US"/>
              <a:t>如果当前像素的梯度强度与另外两个像素相比最大，则该像素点保留为边缘点，否则该像素点将被抑制。</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3" name="文本框 2"/>
          <p:cNvSpPr txBox="1"/>
          <p:nvPr/>
        </p:nvSpPr>
        <p:spPr>
          <a:xfrm>
            <a:off x="276225" y="2612390"/>
            <a:ext cx="7541895" cy="922020"/>
          </a:xfrm>
          <a:prstGeom prst="rect">
            <a:avLst/>
          </a:prstGeom>
          <a:noFill/>
        </p:spPr>
        <p:txBody>
          <a:bodyPr wrap="square" rtlCol="0" anchor="t">
            <a:spAutoFit/>
          </a:bodyPr>
          <a:p>
            <a:pPr algn="just" fontAlgn="auto"/>
            <a:r>
              <a:rPr lang="zh-CN" altLang="en-US"/>
              <a:t>一般情况下，使用一个阀值来检测边缘，但是这样做未免太武断了。如果能够使用启发式的方法确定一个上阀值和下阀值，位于下阀值之上的都可以作为边缘，这样就可能提高准确度。</a:t>
            </a:r>
            <a:endParaRPr lang="zh-CN" altLang="en-US"/>
          </a:p>
        </p:txBody>
      </p:sp>
      <p:sp>
        <p:nvSpPr>
          <p:cNvPr id="27" name="文本框 26"/>
          <p:cNvSpPr txBox="1"/>
          <p:nvPr/>
        </p:nvSpPr>
        <p:spPr>
          <a:xfrm>
            <a:off x="276225" y="4222115"/>
            <a:ext cx="4883150" cy="1476375"/>
          </a:xfrm>
          <a:prstGeom prst="rect">
            <a:avLst/>
          </a:prstGeom>
          <a:noFill/>
        </p:spPr>
        <p:txBody>
          <a:bodyPr wrap="square" rtlCol="0" anchor="t">
            <a:spAutoFit/>
          </a:bodyPr>
          <a:p>
            <a:pPr indent="0">
              <a:buFont typeface="Wingdings" panose="05000000000000000000" charset="0"/>
              <a:buNone/>
            </a:pPr>
            <a:r>
              <a:rPr lang="zh-CN" altLang="en-US"/>
              <a:t>它设置两个阀值（threshold），分别为maxVal和minVal。其中大于maxVal的都被检测为边缘，而低于minval的都被检测为非边缘。对于中间的像素点，如果与确定为边缘的像素点邻接，则判定为边缘；否则为非边缘。</a:t>
            </a:r>
            <a:endParaRPr lang="zh-CN" altLang="en-US"/>
          </a:p>
        </p:txBody>
      </p:sp>
      <p:pic>
        <p:nvPicPr>
          <p:cNvPr id="110" name="图片 109"/>
          <p:cNvPicPr/>
          <p:nvPr/>
        </p:nvPicPr>
        <p:blipFill>
          <a:blip r:embed="rId4"/>
          <a:stretch>
            <a:fillRect/>
          </a:stretch>
        </p:blipFill>
        <p:spPr>
          <a:xfrm>
            <a:off x="5389245" y="4080510"/>
            <a:ext cx="3092450" cy="191135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MATLAB</a:t>
            </a:r>
            <a:r>
              <a:rPr lang="zh-CN" altLang="en-US" sz="3600" dirty="0">
                <a:latin typeface="微软雅黑" panose="020B0503020204020204" charset="-122"/>
                <a:ea typeface="微软雅黑" panose="020B0503020204020204" charset="-122"/>
                <a:sym typeface="+mn-ea"/>
              </a:rPr>
              <a:t>及</a:t>
            </a:r>
            <a:r>
              <a:rPr lang="en-US" altLang="zh-CN" sz="3600" dirty="0">
                <a:latin typeface="微软雅黑" panose="020B0503020204020204" charset="-122"/>
                <a:ea typeface="微软雅黑" panose="020B0503020204020204" charset="-122"/>
                <a:sym typeface="+mn-ea"/>
              </a:rPr>
              <a:t>C++</a:t>
            </a:r>
            <a:r>
              <a:rPr lang="zh-CN" altLang="en-US" sz="3600" dirty="0">
                <a:latin typeface="微软雅黑" panose="020B0503020204020204" charset="-122"/>
                <a:ea typeface="微软雅黑" panose="020B0503020204020204" charset="-122"/>
                <a:sym typeface="+mn-ea"/>
              </a:rPr>
              <a:t>的算法验证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2</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02</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966632"/>
            <a:chOff x="0" y="543361"/>
            <a:chExt cx="3688717" cy="877240"/>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866144"/>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算法验证</a:t>
              </a:r>
              <a:endParaRPr lang="zh-CN" altLang="en-US" sz="2800" dirty="0">
                <a:latin typeface="微软雅黑" panose="020B0503020204020204" charset="-122"/>
                <a:ea typeface="微软雅黑" panose="020B0503020204020204" charset="-122"/>
              </a:endParaRPr>
            </a:p>
            <a:p>
              <a:pPr marL="0" lvl="1" algn="l" defTabSz="533400">
                <a:lnSpc>
                  <a:spcPct val="90000"/>
                </a:lnSpc>
                <a:spcBef>
                  <a:spcPct val="0"/>
                </a:spcBef>
                <a:spcAft>
                  <a:spcPct val="15000"/>
                </a:spcAft>
              </a:pP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1" name="文本框 20"/>
          <p:cNvSpPr txBox="1"/>
          <p:nvPr/>
        </p:nvSpPr>
        <p:spPr>
          <a:xfrm>
            <a:off x="418465" y="1764665"/>
            <a:ext cx="5613400" cy="922020"/>
          </a:xfrm>
          <a:prstGeom prst="rect">
            <a:avLst/>
          </a:prstGeom>
          <a:noFill/>
        </p:spPr>
        <p:txBody>
          <a:bodyPr wrap="square" rtlCol="0" anchor="t">
            <a:spAutoFit/>
          </a:bodyPr>
          <a:p>
            <a:r>
              <a:rPr lang="zh-CN" altLang="en-US"/>
              <a:t>在实际</a:t>
            </a:r>
            <a:r>
              <a:rPr lang="en-US" altLang="zh-CN"/>
              <a:t>FPGA</a:t>
            </a:r>
            <a:r>
              <a:rPr lang="zh-CN" altLang="en-US"/>
              <a:t>开发的过程中，单仿真需耗费很长的时间，往往需先用高级语言搭建一套完整的实现流程，方便</a:t>
            </a:r>
            <a:r>
              <a:rPr lang="en-US" altLang="zh-CN"/>
              <a:t>FPGA</a:t>
            </a:r>
            <a:r>
              <a:rPr lang="zh-CN" altLang="en-US"/>
              <a:t>开发时的验证。</a:t>
            </a:r>
            <a:endParaRPr lang="zh-CN" altLang="en-US"/>
          </a:p>
        </p:txBody>
      </p:sp>
      <p:sp>
        <p:nvSpPr>
          <p:cNvPr id="23" name="文本框 22"/>
          <p:cNvSpPr txBox="1"/>
          <p:nvPr/>
        </p:nvSpPr>
        <p:spPr>
          <a:xfrm>
            <a:off x="418465" y="3150870"/>
            <a:ext cx="5613400" cy="922020"/>
          </a:xfrm>
          <a:prstGeom prst="rect">
            <a:avLst/>
          </a:prstGeom>
          <a:noFill/>
        </p:spPr>
        <p:txBody>
          <a:bodyPr wrap="square" rtlCol="0" anchor="t">
            <a:spAutoFit/>
          </a:bodyPr>
          <a:p>
            <a:r>
              <a:rPr lang="en-US" altLang="zh-CN">
                <a:sym typeface="+mn-ea"/>
              </a:rPr>
              <a:t>MATLAB</a:t>
            </a:r>
            <a:r>
              <a:rPr lang="zh-CN" altLang="en-US">
                <a:sym typeface="+mn-ea"/>
              </a:rPr>
              <a:t>由于有一些方便可视化的变量，以及其拥有一些高效的</a:t>
            </a:r>
            <a:r>
              <a:rPr lang="en-US" altLang="zh-CN">
                <a:sym typeface="+mn-ea"/>
              </a:rPr>
              <a:t>API</a:t>
            </a:r>
            <a:r>
              <a:rPr lang="zh-CN" altLang="en-US">
                <a:sym typeface="+mn-ea"/>
              </a:rPr>
              <a:t>函数</a:t>
            </a:r>
            <a:r>
              <a:rPr lang="zh-CN" altLang="en-US">
                <a:sym typeface="+mn-ea"/>
              </a:rPr>
              <a:t>接口，可以很方便的在</a:t>
            </a:r>
            <a:r>
              <a:rPr lang="en-US" altLang="zh-CN">
                <a:sym typeface="+mn-ea"/>
              </a:rPr>
              <a:t>FPGA</a:t>
            </a:r>
            <a:r>
              <a:rPr lang="zh-CN" altLang="en-US">
                <a:sym typeface="+mn-ea"/>
              </a:rPr>
              <a:t>开发过程中一起协同</a:t>
            </a:r>
            <a:r>
              <a:rPr lang="zh-CN" altLang="en-US">
                <a:sym typeface="+mn-ea"/>
              </a:rPr>
              <a:t>调试。</a:t>
            </a:r>
            <a:endParaRPr lang="zh-CN" altLang="en-US">
              <a:sym typeface="+mn-ea"/>
            </a:endParaRPr>
          </a:p>
        </p:txBody>
      </p:sp>
      <p:sp>
        <p:nvSpPr>
          <p:cNvPr id="3" name="文本框 2"/>
          <p:cNvSpPr txBox="1"/>
          <p:nvPr/>
        </p:nvSpPr>
        <p:spPr>
          <a:xfrm>
            <a:off x="459105" y="4537075"/>
            <a:ext cx="5572760" cy="922020"/>
          </a:xfrm>
          <a:prstGeom prst="rect">
            <a:avLst/>
          </a:prstGeom>
          <a:noFill/>
        </p:spPr>
        <p:txBody>
          <a:bodyPr wrap="square" rtlCol="0" anchor="t">
            <a:spAutoFit/>
          </a:bodyPr>
          <a:p>
            <a:pPr algn="just" fontAlgn="auto"/>
            <a:r>
              <a:rPr lang="zh-CN" altLang="en-US"/>
              <a:t>而在图像处理操作中，可以应用</a:t>
            </a:r>
            <a:r>
              <a:rPr lang="en-US" altLang="zh-CN">
                <a:sym typeface="+mn-ea"/>
              </a:rPr>
              <a:t>C++</a:t>
            </a:r>
            <a:r>
              <a:rPr lang="zh-CN" altLang="en-US">
                <a:sym typeface="+mn-ea"/>
              </a:rPr>
              <a:t>去方便的调取</a:t>
            </a:r>
            <a:r>
              <a:rPr lang="en-US" altLang="zh-CN"/>
              <a:t>OPEN_CV</a:t>
            </a:r>
            <a:r>
              <a:rPr lang="zh-CN" altLang="en-US"/>
              <a:t>库中的一些接口函数，并且有一些便利的</a:t>
            </a:r>
            <a:r>
              <a:rPr lang="zh-CN" altLang="en-US"/>
              <a:t>类可以</a:t>
            </a:r>
            <a:r>
              <a:rPr lang="zh-CN" altLang="en-US"/>
              <a:t>使用。</a:t>
            </a:r>
            <a:endParaRPr lang="zh-CN" altLang="en-US"/>
          </a:p>
        </p:txBody>
      </p:sp>
      <p:pic>
        <p:nvPicPr>
          <p:cNvPr id="9" name="图片 8"/>
          <p:cNvPicPr>
            <a:picLocks noChangeAspect="1"/>
          </p:cNvPicPr>
          <p:nvPr/>
        </p:nvPicPr>
        <p:blipFill>
          <a:blip r:embed="rId1"/>
          <a:stretch>
            <a:fillRect/>
          </a:stretch>
        </p:blipFill>
        <p:spPr>
          <a:xfrm>
            <a:off x="6375400" y="2072005"/>
            <a:ext cx="2242185" cy="2818765"/>
          </a:xfrm>
          <a:prstGeom prst="rect">
            <a:avLst/>
          </a:prstGeom>
        </p:spPr>
      </p:pic>
      <p:pic>
        <p:nvPicPr>
          <p:cNvPr id="10" name="图片 9"/>
          <p:cNvPicPr>
            <a:picLocks noChangeAspect="1"/>
          </p:cNvPicPr>
          <p:nvPr/>
        </p:nvPicPr>
        <p:blipFill>
          <a:blip r:embed="rId2"/>
          <a:stretch>
            <a:fillRect/>
          </a:stretch>
        </p:blipFill>
        <p:spPr>
          <a:xfrm>
            <a:off x="8961120" y="1944370"/>
            <a:ext cx="2884805" cy="28251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a:p>
            <a:pPr marL="285750" indent="-285750" algn="just" fontAlgn="auto">
              <a:buFont typeface="Wingdings" panose="05000000000000000000" charset="0"/>
              <a:buChar char="l"/>
            </a:pPr>
            <a:r>
              <a:rPr lang="en-US" altLang="zh-CN" b="1">
                <a:sym typeface="+mn-ea"/>
              </a:rPr>
              <a:t>GAUSS FILTER</a:t>
            </a:r>
            <a:r>
              <a:rPr lang="zh-CN" altLang="en-US" b="1">
                <a:sym typeface="+mn-ea"/>
              </a:rPr>
              <a:t>：平滑灰度图像，滤除噪声。</a:t>
            </a:r>
            <a:endParaRPr lang="zh-CN" altLang="en-US" b="1"/>
          </a:p>
        </p:txBody>
      </p:sp>
      <p:pic>
        <p:nvPicPr>
          <p:cNvPr id="12" name="图片 11"/>
          <p:cNvPicPr>
            <a:picLocks noChangeAspect="1"/>
          </p:cNvPicPr>
          <p:nvPr/>
        </p:nvPicPr>
        <p:blipFill>
          <a:blip r:embed="rId1"/>
          <a:stretch>
            <a:fillRect/>
          </a:stretch>
        </p:blipFill>
        <p:spPr>
          <a:xfrm>
            <a:off x="8803640" y="304800"/>
            <a:ext cx="2530475" cy="1898015"/>
          </a:xfrm>
          <a:prstGeom prst="rect">
            <a:avLst/>
          </a:prstGeom>
        </p:spPr>
      </p:pic>
      <p:pic>
        <p:nvPicPr>
          <p:cNvPr id="14" name="图片 13"/>
          <p:cNvPicPr>
            <a:picLocks noChangeAspect="1"/>
          </p:cNvPicPr>
          <p:nvPr/>
        </p:nvPicPr>
        <p:blipFill>
          <a:blip r:embed="rId2"/>
          <a:stretch>
            <a:fillRect/>
          </a:stretch>
        </p:blipFill>
        <p:spPr>
          <a:xfrm>
            <a:off x="8803640" y="2472055"/>
            <a:ext cx="2550795" cy="1913255"/>
          </a:xfrm>
          <a:prstGeom prst="rect">
            <a:avLst/>
          </a:prstGeom>
        </p:spPr>
      </p:pic>
      <p:sp>
        <p:nvSpPr>
          <p:cNvPr id="3" name="文本框 2"/>
          <p:cNvSpPr txBox="1"/>
          <p:nvPr/>
        </p:nvSpPr>
        <p:spPr>
          <a:xfrm>
            <a:off x="234315" y="2411730"/>
            <a:ext cx="5187950" cy="368300"/>
          </a:xfrm>
          <a:prstGeom prst="rect">
            <a:avLst/>
          </a:prstGeom>
          <a:noFill/>
        </p:spPr>
        <p:txBody>
          <a:bodyPr wrap="square" rtlCol="0" anchor="t">
            <a:spAutoFit/>
          </a:bodyPr>
          <a:p>
            <a:pPr algn="just" fontAlgn="auto"/>
            <a:r>
              <a:rPr lang="zh-CN" altLang="en-US"/>
              <a:t>二值化操作相对简单，就直接调取</a:t>
            </a:r>
            <a:r>
              <a:rPr lang="en-US" altLang="zh-CN"/>
              <a:t>OPENCV</a:t>
            </a:r>
            <a:r>
              <a:rPr lang="zh-CN" altLang="en-US"/>
              <a:t>的</a:t>
            </a:r>
            <a:r>
              <a:rPr lang="zh-CN" altLang="en-US"/>
              <a:t>函数。</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13" name="图片 12"/>
          <p:cNvPicPr>
            <a:picLocks noChangeAspect="1"/>
          </p:cNvPicPr>
          <p:nvPr/>
        </p:nvPicPr>
        <p:blipFill>
          <a:blip r:embed="rId5"/>
          <a:stretch>
            <a:fillRect/>
          </a:stretch>
        </p:blipFill>
        <p:spPr>
          <a:xfrm>
            <a:off x="8793480" y="4654550"/>
            <a:ext cx="2550160" cy="1912620"/>
          </a:xfrm>
          <a:prstGeom prst="rect">
            <a:avLst/>
          </a:prstGeom>
        </p:spPr>
      </p:pic>
      <p:pic>
        <p:nvPicPr>
          <p:cNvPr id="9" name="图片 8"/>
          <p:cNvPicPr>
            <a:picLocks noChangeAspect="1"/>
          </p:cNvPicPr>
          <p:nvPr/>
        </p:nvPicPr>
        <p:blipFill>
          <a:blip r:embed="rId6"/>
          <a:stretch>
            <a:fillRect/>
          </a:stretch>
        </p:blipFill>
        <p:spPr>
          <a:xfrm>
            <a:off x="234315" y="3076575"/>
            <a:ext cx="3295650" cy="641350"/>
          </a:xfrm>
          <a:prstGeom prst="rect">
            <a:avLst/>
          </a:prstGeom>
        </p:spPr>
      </p:pic>
      <p:pic>
        <p:nvPicPr>
          <p:cNvPr id="11" name="图片 10"/>
          <p:cNvPicPr>
            <a:picLocks noChangeAspect="1"/>
          </p:cNvPicPr>
          <p:nvPr/>
        </p:nvPicPr>
        <p:blipFill>
          <a:blip r:embed="rId7"/>
          <a:stretch>
            <a:fillRect/>
          </a:stretch>
        </p:blipFill>
        <p:spPr>
          <a:xfrm>
            <a:off x="4639310" y="4800600"/>
            <a:ext cx="2443480" cy="1903095"/>
          </a:xfrm>
          <a:prstGeom prst="rect">
            <a:avLst/>
          </a:prstGeom>
        </p:spPr>
      </p:pic>
      <p:pic>
        <p:nvPicPr>
          <p:cNvPr id="16" name="图片 15"/>
          <p:cNvPicPr>
            <a:picLocks noChangeAspect="1"/>
          </p:cNvPicPr>
          <p:nvPr/>
        </p:nvPicPr>
        <p:blipFill>
          <a:blip r:embed="rId8"/>
          <a:stretch>
            <a:fillRect/>
          </a:stretch>
        </p:blipFill>
        <p:spPr>
          <a:xfrm>
            <a:off x="633730" y="4813300"/>
            <a:ext cx="2581275" cy="1877695"/>
          </a:xfrm>
          <a:prstGeom prst="rect">
            <a:avLst/>
          </a:prstGeom>
        </p:spPr>
      </p:pic>
      <p:sp>
        <p:nvSpPr>
          <p:cNvPr id="17" name="文本框 16"/>
          <p:cNvSpPr txBox="1"/>
          <p:nvPr/>
        </p:nvSpPr>
        <p:spPr>
          <a:xfrm>
            <a:off x="234315" y="4115435"/>
            <a:ext cx="5099685" cy="368300"/>
          </a:xfrm>
          <a:prstGeom prst="rect">
            <a:avLst/>
          </a:prstGeom>
          <a:noFill/>
        </p:spPr>
        <p:txBody>
          <a:bodyPr wrap="square" rtlCol="0" anchor="t">
            <a:spAutoFit/>
          </a:bodyPr>
          <a:p>
            <a:pPr algn="just" fontAlgn="auto"/>
            <a:r>
              <a:rPr lang="zh-CN" altLang="en-US"/>
              <a:t>高斯滤波则是通过高斯算子对图像进行卷积操</a:t>
            </a:r>
            <a:r>
              <a:rPr lang="zh-CN" altLang="en-US"/>
              <a:t>作。</a:t>
            </a: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7082726" y="218719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082726" y="2187194"/>
                <a:ext cx="1068070" cy="817245"/>
              </a:xfrm>
              <a:prstGeom prst="rect">
                <a:avLst/>
              </a:prstGeom>
              <a:blipFill rotWithShape="1">
                <a:blip r:embed="rId9"/>
                <a:stretch>
                  <a:fillRect l="-53" t="-31" r="53" b="31"/>
                </a:stretch>
              </a:blipFill>
            </p:spPr>
            <p:txBody>
              <a:bodyPr/>
              <a:lstStyle/>
              <a:p>
                <a:r>
                  <a:rPr lang="zh-CN" altLang="en-US">
                    <a:noFill/>
                  </a:rPr>
                  <a:t> </a:t>
                </a:r>
              </a:p>
            </p:txBody>
          </p:sp>
        </mc:Fallback>
      </mc:AlternateContent>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5618480" cy="922020"/>
          </a:xfrm>
          <a:prstGeom prst="rect">
            <a:avLst/>
          </a:prstGeom>
          <a:noFill/>
        </p:spPr>
        <p:txBody>
          <a:bodyPr wrap="square" rtlCol="0" anchor="t">
            <a:spAutoFit/>
          </a:bodyPr>
          <a:p>
            <a:pPr algn="just" fontAlgn="auto"/>
            <a:r>
              <a:rPr lang="zh-CN" altLang="en-US"/>
              <a:t>分别用</a:t>
            </a:r>
            <a:r>
              <a:rPr lang="en-US" altLang="zh-CN"/>
              <a:t>x</a:t>
            </a:r>
            <a:r>
              <a:rPr lang="zh-CN" altLang="en-US"/>
              <a:t>方向与</a:t>
            </a:r>
            <a:r>
              <a:rPr lang="en-US" altLang="zh-CN"/>
              <a:t>y</a:t>
            </a:r>
            <a:r>
              <a:rPr lang="zh-CN" altLang="en-US"/>
              <a:t>方向的</a:t>
            </a:r>
            <a:r>
              <a:rPr lang="en-US" altLang="zh-CN">
                <a:sym typeface="+mn-ea"/>
              </a:rPr>
              <a:t>sobel</a:t>
            </a:r>
            <a:r>
              <a:rPr lang="zh-CN" altLang="en-US">
                <a:sym typeface="+mn-ea"/>
              </a:rPr>
              <a:t>算子去与图像做</a:t>
            </a:r>
            <a:r>
              <a:rPr lang="zh-CN" altLang="en-US"/>
              <a:t>卷积，得到</a:t>
            </a:r>
            <a:r>
              <a:rPr lang="en-US" altLang="zh-CN"/>
              <a:t>Gx</a:t>
            </a:r>
            <a:r>
              <a:rPr lang="zh-CN" altLang="en-US"/>
              <a:t>与</a:t>
            </a:r>
            <a:r>
              <a:rPr lang="en-US" altLang="zh-CN"/>
              <a:t>Gy</a:t>
            </a:r>
            <a:r>
              <a:rPr lang="zh-CN" altLang="en-US"/>
              <a:t>值，利用</a:t>
            </a:r>
            <a:r>
              <a:rPr lang="en-US" altLang="zh-CN"/>
              <a:t>x</a:t>
            </a:r>
            <a:r>
              <a:rPr lang="zh-CN" altLang="en-US"/>
              <a:t>与</a:t>
            </a:r>
            <a:r>
              <a:rPr lang="en-US" altLang="zh-CN"/>
              <a:t>y</a:t>
            </a:r>
            <a:r>
              <a:rPr lang="zh-CN" altLang="en-US"/>
              <a:t>方向上的梯度算出图像的梯度强度与</a:t>
            </a:r>
            <a:r>
              <a:rPr lang="zh-CN" altLang="en-US"/>
              <a:t>方向。</a:t>
            </a:r>
            <a:endParaRPr lang="zh-CN" altLang="en-US"/>
          </a:p>
        </p:txBody>
      </p:sp>
      <p:graphicFrame>
        <p:nvGraphicFramePr>
          <p:cNvPr id="18" name="对象 17"/>
          <p:cNvGraphicFramePr/>
          <p:nvPr/>
        </p:nvGraphicFramePr>
        <p:xfrm>
          <a:off x="1152525" y="3070225"/>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1152525" y="3070225"/>
                        <a:ext cx="1087120" cy="1087120"/>
                      </a:xfrm>
                      <a:prstGeom prst="rect">
                        <a:avLst/>
                      </a:prstGeom>
                    </p:spPr>
                  </p:pic>
                </p:oleObj>
              </mc:Fallback>
            </mc:AlternateContent>
          </a:graphicData>
        </a:graphic>
      </p:graphicFrame>
      <p:graphicFrame>
        <p:nvGraphicFramePr>
          <p:cNvPr id="21" name="对象 20"/>
          <p:cNvGraphicFramePr/>
          <p:nvPr/>
        </p:nvGraphicFramePr>
        <p:xfrm>
          <a:off x="4196080" y="3070225"/>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4196080" y="3070225"/>
                        <a:ext cx="1087120" cy="1087120"/>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234315" y="4466590"/>
            <a:ext cx="7269480" cy="219329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27" name="文本框 26"/>
          <p:cNvSpPr txBox="1"/>
          <p:nvPr/>
        </p:nvSpPr>
        <p:spPr>
          <a:xfrm>
            <a:off x="276225" y="2252345"/>
            <a:ext cx="5088255" cy="922020"/>
          </a:xfrm>
          <a:prstGeom prst="rect">
            <a:avLst/>
          </a:prstGeom>
          <a:noFill/>
        </p:spPr>
        <p:txBody>
          <a:bodyPr wrap="square" rtlCol="0" anchor="t">
            <a:spAutoFit/>
          </a:bodyPr>
          <a:p>
            <a:pPr indent="0">
              <a:buNone/>
            </a:pPr>
            <a:r>
              <a:rPr lang="zh-CN" altLang="en-US"/>
              <a:t>将当前像素的梯度强度与沿正负梯度方向上的两个像素进行比较。</a:t>
            </a:r>
            <a:r>
              <a:rPr lang="zh-CN" altLang="en-US"/>
              <a:t>只有当像素的梯度强度与另外两个像素相比最大，则保留为边缘点。</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pic>
        <p:nvPicPr>
          <p:cNvPr id="7" name="图片 6"/>
          <p:cNvPicPr>
            <a:picLocks noChangeAspect="1"/>
          </p:cNvPicPr>
          <p:nvPr/>
        </p:nvPicPr>
        <p:blipFill>
          <a:blip r:embed="rId5"/>
          <a:stretch>
            <a:fillRect/>
          </a:stretch>
        </p:blipFill>
        <p:spPr>
          <a:xfrm>
            <a:off x="1247775" y="3343275"/>
            <a:ext cx="2642870" cy="31642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27" name="文本框 26"/>
          <p:cNvSpPr txBox="1"/>
          <p:nvPr/>
        </p:nvSpPr>
        <p:spPr>
          <a:xfrm>
            <a:off x="276225" y="2529205"/>
            <a:ext cx="4910455" cy="1198880"/>
          </a:xfrm>
          <a:prstGeom prst="rect">
            <a:avLst/>
          </a:prstGeom>
          <a:noFill/>
        </p:spPr>
        <p:txBody>
          <a:bodyPr wrap="square" rtlCol="0" anchor="t">
            <a:spAutoFit/>
          </a:bodyPr>
          <a:p>
            <a:pPr indent="0">
              <a:buFont typeface="Wingdings" panose="05000000000000000000" charset="0"/>
              <a:buNone/>
            </a:pPr>
            <a:r>
              <a:rPr lang="zh-CN" altLang="en-US"/>
              <a:t>大于maxVal的都被检测为边缘，而低于minval的都被检测为非边缘。对于中间的像素点，如果与确定为边缘的像素点邻接，则判定为边缘；否则为非边缘。</a:t>
            </a:r>
            <a:endParaRPr lang="zh-CN" altLang="en-US"/>
          </a:p>
        </p:txBody>
      </p:sp>
      <p:pic>
        <p:nvPicPr>
          <p:cNvPr id="110" name="图片 109"/>
          <p:cNvPicPr/>
          <p:nvPr/>
        </p:nvPicPr>
        <p:blipFill>
          <a:blip r:embed="rId4"/>
          <a:stretch>
            <a:fillRect/>
          </a:stretch>
        </p:blipFill>
        <p:spPr>
          <a:xfrm>
            <a:off x="5345430" y="1997075"/>
            <a:ext cx="3092450" cy="1911350"/>
          </a:xfrm>
          <a:prstGeom prst="rect">
            <a:avLst/>
          </a:prstGeom>
          <a:noFill/>
          <a:ln w="9525">
            <a:noFill/>
          </a:ln>
        </p:spPr>
      </p:pic>
      <p:pic>
        <p:nvPicPr>
          <p:cNvPr id="7" name="图片 6"/>
          <p:cNvPicPr>
            <a:picLocks noChangeAspect="1"/>
          </p:cNvPicPr>
          <p:nvPr/>
        </p:nvPicPr>
        <p:blipFill>
          <a:blip r:embed="rId5"/>
          <a:stretch>
            <a:fillRect/>
          </a:stretch>
        </p:blipFill>
        <p:spPr>
          <a:xfrm>
            <a:off x="798195" y="4209415"/>
            <a:ext cx="3046730" cy="2218055"/>
          </a:xfrm>
          <a:prstGeom prst="rect">
            <a:avLst/>
          </a:prstGeom>
        </p:spPr>
      </p:pic>
      <p:pic>
        <p:nvPicPr>
          <p:cNvPr id="9" name="图片 8"/>
          <p:cNvPicPr>
            <a:picLocks noChangeAspect="1"/>
          </p:cNvPicPr>
          <p:nvPr/>
        </p:nvPicPr>
        <p:blipFill>
          <a:blip r:embed="rId6"/>
          <a:stretch>
            <a:fillRect/>
          </a:stretch>
        </p:blipFill>
        <p:spPr>
          <a:xfrm>
            <a:off x="4576445" y="4209415"/>
            <a:ext cx="3503930" cy="22155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FPGA</a:t>
            </a:r>
            <a:r>
              <a:rPr lang="zh-CN" altLang="en-US" sz="3600" dirty="0">
                <a:latin typeface="微软雅黑" panose="020B0503020204020204" charset="-122"/>
                <a:ea typeface="微软雅黑" panose="020B0503020204020204" charset="-122"/>
                <a:sym typeface="+mn-ea"/>
              </a:rPr>
              <a:t>实现架构及仿真分析</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3</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03</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7" name="文本框 26"/>
          <p:cNvSpPr txBox="1"/>
          <p:nvPr/>
        </p:nvSpPr>
        <p:spPr>
          <a:xfrm>
            <a:off x="276225" y="1284605"/>
            <a:ext cx="4910455" cy="1198880"/>
          </a:xfrm>
          <a:prstGeom prst="rect">
            <a:avLst/>
          </a:prstGeom>
          <a:noFill/>
        </p:spPr>
        <p:txBody>
          <a:bodyPr wrap="square" rtlCol="0" anchor="t">
            <a:spAutoFit/>
          </a:bodyPr>
          <a:p>
            <a:pPr indent="0">
              <a:buFont typeface="Wingdings" panose="05000000000000000000" charset="0"/>
              <a:buNone/>
            </a:pPr>
            <a:r>
              <a:rPr lang="zh-CN" altLang="en-US"/>
              <a:t>在</a:t>
            </a:r>
            <a:r>
              <a:rPr lang="en-US" altLang="zh-CN"/>
              <a:t>FPGA</a:t>
            </a:r>
            <a:r>
              <a:rPr lang="zh-CN" altLang="en-US"/>
              <a:t>实现上的架构上，用</a:t>
            </a:r>
            <a:r>
              <a:rPr lang="en-US" altLang="zh-CN"/>
              <a:t>tb</a:t>
            </a:r>
            <a:r>
              <a:rPr lang="zh-CN" altLang="en-US"/>
              <a:t>文件读取图片数据并产生行场同步，使能等数据</a:t>
            </a:r>
            <a:r>
              <a:rPr lang="zh-CN" altLang="en-US">
                <a:sym typeface="+mn-ea"/>
              </a:rPr>
              <a:t>信号</a:t>
            </a:r>
            <a:r>
              <a:rPr lang="zh-CN" altLang="en-US"/>
              <a:t>模拟摄像头输入，作为本次</a:t>
            </a:r>
            <a:r>
              <a:rPr lang="en-US" altLang="zh-CN"/>
              <a:t>canny</a:t>
            </a:r>
            <a:r>
              <a:rPr lang="zh-CN" altLang="en-US"/>
              <a:t>边缘检测算法</a:t>
            </a:r>
            <a:r>
              <a:rPr lang="zh-CN" altLang="en-US"/>
              <a:t>实现的数据</a:t>
            </a:r>
            <a:r>
              <a:rPr lang="zh-CN" altLang="en-US"/>
              <a:t>输入。</a:t>
            </a:r>
            <a:endParaRPr lang="zh-CN" altLang="en-US"/>
          </a:p>
        </p:txBody>
      </p:sp>
      <p:pic>
        <p:nvPicPr>
          <p:cNvPr id="11" name="图片 10"/>
          <p:cNvPicPr>
            <a:picLocks noChangeAspect="1"/>
          </p:cNvPicPr>
          <p:nvPr/>
        </p:nvPicPr>
        <p:blipFill>
          <a:blip r:embed="rId1"/>
          <a:srcRect t="778" r="21724"/>
          <a:stretch>
            <a:fillRect/>
          </a:stretch>
        </p:blipFill>
        <p:spPr>
          <a:xfrm>
            <a:off x="5594985" y="1033780"/>
            <a:ext cx="6312535" cy="1701165"/>
          </a:xfrm>
          <a:prstGeom prst="rect">
            <a:avLst/>
          </a:prstGeom>
        </p:spPr>
      </p:pic>
      <p:pic>
        <p:nvPicPr>
          <p:cNvPr id="12" name="图片 11"/>
          <p:cNvPicPr>
            <a:picLocks noChangeAspect="1"/>
          </p:cNvPicPr>
          <p:nvPr/>
        </p:nvPicPr>
        <p:blipFill>
          <a:blip r:embed="rId2"/>
          <a:stretch>
            <a:fillRect/>
          </a:stretch>
        </p:blipFill>
        <p:spPr>
          <a:xfrm>
            <a:off x="276225" y="3349625"/>
            <a:ext cx="2677795" cy="3020695"/>
          </a:xfrm>
          <a:prstGeom prst="rect">
            <a:avLst/>
          </a:prstGeom>
        </p:spPr>
      </p:pic>
      <p:pic>
        <p:nvPicPr>
          <p:cNvPr id="14" name="图片 13"/>
          <p:cNvPicPr>
            <a:picLocks noChangeAspect="1"/>
          </p:cNvPicPr>
          <p:nvPr/>
        </p:nvPicPr>
        <p:blipFill>
          <a:blip r:embed="rId3"/>
          <a:stretch>
            <a:fillRect/>
          </a:stretch>
        </p:blipFill>
        <p:spPr>
          <a:xfrm>
            <a:off x="7585710" y="3334385"/>
            <a:ext cx="4254500" cy="3035935"/>
          </a:xfrm>
          <a:prstGeom prst="rect">
            <a:avLst/>
          </a:prstGeom>
        </p:spPr>
      </p:pic>
      <p:pic>
        <p:nvPicPr>
          <p:cNvPr id="15" name="图片 14"/>
          <p:cNvPicPr>
            <a:picLocks noChangeAspect="1"/>
          </p:cNvPicPr>
          <p:nvPr/>
        </p:nvPicPr>
        <p:blipFill>
          <a:blip r:embed="rId4"/>
          <a:stretch>
            <a:fillRect/>
          </a:stretch>
        </p:blipFill>
        <p:spPr>
          <a:xfrm>
            <a:off x="3376930" y="3348990"/>
            <a:ext cx="3785235" cy="30213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50" y="0"/>
            <a:ext cx="2917190" cy="6858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sp>
        <p:nvSpPr>
          <p:cNvPr id="19" name="文本占位符 1"/>
          <p:cNvSpPr txBox="1"/>
          <p:nvPr/>
        </p:nvSpPr>
        <p:spPr>
          <a:xfrm>
            <a:off x="318243" y="3154651"/>
            <a:ext cx="2449704" cy="762454"/>
          </a:xfrm>
          <a:prstGeom prst="rect">
            <a:avLst/>
          </a:prstGeom>
          <a:ln>
            <a:noFill/>
          </a:ln>
        </p:spPr>
        <p:txBody>
          <a:bodyPr anchor="ctr"/>
          <a:lstStyle>
            <a:lvl1pPr marL="0" indent="0" algn="l" defTabSz="685800" rtl="0" eaLnBrk="1" latinLnBrk="0" hangingPunct="1">
              <a:lnSpc>
                <a:spcPct val="90000"/>
              </a:lnSpc>
              <a:spcBef>
                <a:spcPts val="750"/>
              </a:spcBef>
              <a:buFont typeface="Arial" panose="020B0604020202020204" pitchFamily="34" charset="0"/>
              <a:buNone/>
              <a:defRPr sz="4050" b="1"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8630" dirty="0">
                <a:solidFill>
                  <a:schemeClr val="bg1"/>
                </a:solidFill>
              </a:rPr>
              <a:t>目录</a:t>
            </a:r>
            <a:endParaRPr kumimoji="1" lang="zh-CN" altLang="en-US" sz="8630" dirty="0">
              <a:solidFill>
                <a:schemeClr val="bg1"/>
              </a:solidFill>
            </a:endParaRPr>
          </a:p>
        </p:txBody>
      </p:sp>
      <p:sp>
        <p:nvSpPr>
          <p:cNvPr id="20" name="矩形 19"/>
          <p:cNvSpPr/>
          <p:nvPr/>
        </p:nvSpPr>
        <p:spPr>
          <a:xfrm>
            <a:off x="1161136" y="4429331"/>
            <a:ext cx="1367169" cy="415498"/>
          </a:xfrm>
          <a:prstGeom prst="rect">
            <a:avLst/>
          </a:prstGeom>
        </p:spPr>
        <p:txBody>
          <a:bodyPr wrap="none">
            <a:spAutoFit/>
          </a:bodyPr>
          <a:lstStyle/>
          <a:p>
            <a:r>
              <a:rPr kumimoji="1" lang="en-US" altLang="zh-CN" sz="2100" dirty="0">
                <a:solidFill>
                  <a:schemeClr val="bg1"/>
                </a:solidFill>
              </a:rPr>
              <a:t>CONTENTS</a:t>
            </a:r>
            <a:endParaRPr kumimoji="1" lang="zh-CN" altLang="en-US" sz="2100" dirty="0">
              <a:solidFill>
                <a:schemeClr val="bg1"/>
              </a:solidFill>
            </a:endParaRPr>
          </a:p>
        </p:txBody>
      </p:sp>
      <p:grpSp>
        <p:nvGrpSpPr>
          <p:cNvPr id="7" name="组合 6"/>
          <p:cNvGrpSpPr/>
          <p:nvPr/>
        </p:nvGrpSpPr>
        <p:grpSpPr>
          <a:xfrm>
            <a:off x="3984600" y="2657513"/>
            <a:ext cx="6394245" cy="762454"/>
            <a:chOff x="3686380" y="1424166"/>
            <a:chExt cx="6572325" cy="762454"/>
          </a:xfrm>
        </p:grpSpPr>
        <p:sp>
          <p:nvSpPr>
            <p:cNvPr id="22" name="任意多边形 43"/>
            <p:cNvSpPr/>
            <p:nvPr/>
          </p:nvSpPr>
          <p:spPr>
            <a:xfrm>
              <a:off x="4665653" y="1523049"/>
              <a:ext cx="5593052"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MATLAB</a:t>
              </a:r>
              <a:r>
                <a:rPr lang="zh-CN" altLang="en-US" sz="2800" dirty="0">
                  <a:latin typeface="微软雅黑" panose="020B0503020204020204" charset="-122"/>
                  <a:ea typeface="微软雅黑" panose="020B0503020204020204" charset="-122"/>
                </a:rPr>
                <a:t>及</a:t>
              </a:r>
              <a:r>
                <a:rPr lang="en-US" altLang="zh-CN" sz="2800" dirty="0">
                  <a:latin typeface="微软雅黑" panose="020B0503020204020204" charset="-122"/>
                  <a:ea typeface="微软雅黑" panose="020B0503020204020204" charset="-122"/>
                </a:rPr>
                <a:t>C++</a:t>
              </a:r>
              <a:r>
                <a:rPr lang="zh-CN" altLang="en-US" sz="2800" dirty="0">
                  <a:latin typeface="微软雅黑" panose="020B0503020204020204" charset="-122"/>
                  <a:ea typeface="微软雅黑" panose="020B0503020204020204" charset="-122"/>
                </a:rPr>
                <a:t>的算法</a:t>
              </a:r>
              <a:r>
                <a:rPr lang="zh-CN" altLang="en-US" sz="2800" dirty="0">
                  <a:latin typeface="微软雅黑" panose="020B0503020204020204" charset="-122"/>
                  <a:ea typeface="微软雅黑" panose="020B0503020204020204" charset="-122"/>
                </a:rPr>
                <a:t>验证</a:t>
              </a:r>
              <a:endParaRPr lang="zh-CN" altLang="en-US" sz="2800" dirty="0">
                <a:latin typeface="微软雅黑" panose="020B0503020204020204" charset="-122"/>
                <a:ea typeface="微软雅黑" panose="020B0503020204020204" charset="-122"/>
              </a:endParaRPr>
            </a:p>
          </p:txBody>
        </p:sp>
        <p:sp>
          <p:nvSpPr>
            <p:cNvPr id="23" name="任意多边形 44"/>
            <p:cNvSpPr/>
            <p:nvPr/>
          </p:nvSpPr>
          <p:spPr>
            <a:xfrm>
              <a:off x="3686380" y="1424166"/>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2</a:t>
              </a:r>
              <a:endParaRPr lang="zh-CN" altLang="en-US" sz="4400" dirty="0"/>
            </a:p>
          </p:txBody>
        </p:sp>
      </p:grpSp>
      <p:grpSp>
        <p:nvGrpSpPr>
          <p:cNvPr id="8" name="组合 7"/>
          <p:cNvGrpSpPr/>
          <p:nvPr/>
        </p:nvGrpSpPr>
        <p:grpSpPr>
          <a:xfrm>
            <a:off x="3984600" y="3624414"/>
            <a:ext cx="6428709" cy="762454"/>
            <a:chOff x="3679250" y="2445042"/>
            <a:chExt cx="6607749" cy="762454"/>
          </a:xfrm>
        </p:grpSpPr>
        <p:sp>
          <p:nvSpPr>
            <p:cNvPr id="30" name="任意多边形 43"/>
            <p:cNvSpPr/>
            <p:nvPr/>
          </p:nvSpPr>
          <p:spPr>
            <a:xfrm>
              <a:off x="4658522" y="2543925"/>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FPGA</a:t>
              </a:r>
              <a:r>
                <a:rPr lang="zh-CN" altLang="en-US" sz="2800" dirty="0">
                  <a:latin typeface="微软雅黑" panose="020B0503020204020204" charset="-122"/>
                  <a:ea typeface="微软雅黑" panose="020B0503020204020204" charset="-122"/>
                </a:rPr>
                <a:t>实现架构及仿真</a:t>
              </a:r>
              <a:r>
                <a:rPr lang="zh-CN" altLang="en-US" sz="2800" dirty="0">
                  <a:latin typeface="微软雅黑" panose="020B0503020204020204" charset="-122"/>
                  <a:ea typeface="微软雅黑" panose="020B0503020204020204" charset="-122"/>
                </a:rPr>
                <a:t>分析</a:t>
              </a:r>
              <a:endParaRPr lang="zh-CN" altLang="en-US" sz="2800" dirty="0">
                <a:latin typeface="微软雅黑" panose="020B0503020204020204" charset="-122"/>
                <a:ea typeface="微软雅黑" panose="020B0503020204020204" charset="-122"/>
              </a:endParaRPr>
            </a:p>
          </p:txBody>
        </p:sp>
        <p:sp>
          <p:nvSpPr>
            <p:cNvPr id="31" name="任意多边形 44"/>
            <p:cNvSpPr/>
            <p:nvPr/>
          </p:nvSpPr>
          <p:spPr>
            <a:xfrm>
              <a:off x="3679250" y="2445042"/>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3</a:t>
              </a:r>
              <a:endParaRPr lang="zh-CN" altLang="en-US" sz="4400" dirty="0"/>
            </a:p>
          </p:txBody>
        </p:sp>
      </p:grpSp>
      <p:grpSp>
        <p:nvGrpSpPr>
          <p:cNvPr id="9" name="组合 8"/>
          <p:cNvGrpSpPr/>
          <p:nvPr/>
        </p:nvGrpSpPr>
        <p:grpSpPr>
          <a:xfrm>
            <a:off x="3984600" y="4661177"/>
            <a:ext cx="6428709" cy="762454"/>
            <a:chOff x="3672121" y="3439260"/>
            <a:chExt cx="6607749" cy="762454"/>
          </a:xfrm>
        </p:grpSpPr>
        <p:sp>
          <p:nvSpPr>
            <p:cNvPr id="32" name="任意多边形 43"/>
            <p:cNvSpPr/>
            <p:nvPr/>
          </p:nvSpPr>
          <p:spPr>
            <a:xfrm>
              <a:off x="4651393" y="3538143"/>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sym typeface="+mn-ea"/>
                </a:rPr>
                <a:t>Reference</a:t>
              </a:r>
              <a:endParaRPr lang="en-US" altLang="zh-CN" sz="2800" dirty="0">
                <a:latin typeface="微软雅黑" panose="020B0503020204020204" charset="-122"/>
                <a:ea typeface="微软雅黑" panose="020B0503020204020204" charset="-122"/>
                <a:sym typeface="+mn-ea"/>
              </a:endParaRPr>
            </a:p>
          </p:txBody>
        </p:sp>
        <p:sp>
          <p:nvSpPr>
            <p:cNvPr id="33" name="任意多边形 44"/>
            <p:cNvSpPr/>
            <p:nvPr/>
          </p:nvSpPr>
          <p:spPr>
            <a:xfrm>
              <a:off x="3672121" y="3439260"/>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4</a:t>
              </a:r>
              <a:endParaRPr lang="zh-CN" altLang="en-US" sz="4400" dirty="0"/>
            </a:p>
          </p:txBody>
        </p:sp>
      </p:grpSp>
      <p:grpSp>
        <p:nvGrpSpPr>
          <p:cNvPr id="6" name="组合 5"/>
          <p:cNvGrpSpPr/>
          <p:nvPr/>
        </p:nvGrpSpPr>
        <p:grpSpPr>
          <a:xfrm>
            <a:off x="3984600" y="1691083"/>
            <a:ext cx="6428709" cy="762454"/>
            <a:chOff x="3686381" y="502173"/>
            <a:chExt cx="6607749" cy="762454"/>
          </a:xfrm>
        </p:grpSpPr>
        <p:sp>
          <p:nvSpPr>
            <p:cNvPr id="38" name="任意多边形 43"/>
            <p:cNvSpPr/>
            <p:nvPr/>
          </p:nvSpPr>
          <p:spPr>
            <a:xfrm>
              <a:off x="4665653" y="601056"/>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Canny</a:t>
              </a:r>
              <a:r>
                <a:rPr lang="zh-CN" altLang="en-US" sz="2800" dirty="0">
                  <a:latin typeface="微软雅黑" panose="020B0503020204020204" charset="-122"/>
                  <a:ea typeface="微软雅黑" panose="020B0503020204020204" charset="-122"/>
                </a:rPr>
                <a:t>边缘检测的背景及</a:t>
              </a:r>
              <a:r>
                <a:rPr lang="zh-CN" altLang="en-US" sz="2800" dirty="0">
                  <a:latin typeface="微软雅黑" panose="020B0503020204020204" charset="-122"/>
                  <a:ea typeface="微软雅黑" panose="020B0503020204020204" charset="-122"/>
                </a:rPr>
                <a:t>概要</a:t>
              </a:r>
              <a:endParaRPr lang="zh-CN" altLang="en-US" sz="2800" dirty="0">
                <a:latin typeface="微软雅黑" panose="020B0503020204020204" charset="-122"/>
                <a:ea typeface="微软雅黑" panose="020B0503020204020204" charset="-122"/>
              </a:endParaRPr>
            </a:p>
          </p:txBody>
        </p:sp>
        <p:sp>
          <p:nvSpPr>
            <p:cNvPr id="39" name="任意多边形 44"/>
            <p:cNvSpPr/>
            <p:nvPr/>
          </p:nvSpPr>
          <p:spPr>
            <a:xfrm>
              <a:off x="3686381" y="502173"/>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1</a:t>
              </a:r>
              <a:endParaRPr lang="zh-CN" altLang="en-US" sz="4400" dirty="0"/>
            </a:p>
          </p:txBody>
        </p:sp>
      </p:grpSp>
    </p:spTree>
  </p:cSld>
  <p:clrMapOvr>
    <a:masterClrMapping/>
  </p:clrMapOvr>
  <mc:AlternateContent xmlns:mc="http://schemas.openxmlformats.org/markup-compatibility/2006">
    <mc:Choice xmlns:p14="http://schemas.microsoft.com/office/powerpoint/2010/main" Requires="p14">
      <p:transition spd="slow" p14:dur="2000" advTm="2720"/>
    </mc:Choice>
    <mc:Fallback>
      <p:transition spd="slow" advTm="27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sp>
        <p:nvSpPr>
          <p:cNvPr id="3" name="文本框 2"/>
          <p:cNvSpPr txBox="1"/>
          <p:nvPr/>
        </p:nvSpPr>
        <p:spPr>
          <a:xfrm>
            <a:off x="276225" y="2296795"/>
            <a:ext cx="6096000" cy="368300"/>
          </a:xfrm>
          <a:prstGeom prst="rect">
            <a:avLst/>
          </a:prstGeom>
          <a:noFill/>
        </p:spPr>
        <p:txBody>
          <a:bodyPr wrap="square" rtlCol="0" anchor="t">
            <a:spAutoFit/>
          </a:bodyPr>
          <a:p>
            <a:pPr algn="just" fontAlgn="auto"/>
            <a:r>
              <a:rPr lang="zh-CN" altLang="en-US"/>
              <a:t>在</a:t>
            </a:r>
            <a:r>
              <a:rPr lang="en-US" altLang="zh-CN"/>
              <a:t>FPGA</a:t>
            </a:r>
            <a:r>
              <a:rPr lang="zh-CN" altLang="en-US"/>
              <a:t>实现中，采用了加权平均法对图像进行灰度化</a:t>
            </a:r>
            <a:r>
              <a:rPr lang="zh-CN" altLang="en-US"/>
              <a:t>操作。</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3023870"/>
                <a:ext cx="7425055" cy="368300"/>
              </a:xfrm>
              <a:prstGeom prst="rect">
                <a:avLst/>
              </a:prstGeom>
              <a:noFill/>
            </p:spPr>
            <p:txBody>
              <a:bodyPr wrap="square" rtlCol="0" anchor="t">
                <a:spAutoFit/>
              </a:bodyPr>
              <a:p>
                <a:pPr indent="0">
                  <a:buNone/>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3023870"/>
                <a:ext cx="7425055" cy="368300"/>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5286375" y="539750"/>
            <a:ext cx="6648450" cy="1676400"/>
          </a:xfrm>
          <a:prstGeom prst="rect">
            <a:avLst/>
          </a:prstGeom>
        </p:spPr>
      </p:pic>
      <p:sp>
        <p:nvSpPr>
          <p:cNvPr id="10" name="文本框 9"/>
          <p:cNvSpPr txBox="1"/>
          <p:nvPr/>
        </p:nvSpPr>
        <p:spPr>
          <a:xfrm>
            <a:off x="234315" y="3750945"/>
            <a:ext cx="6096000" cy="645160"/>
          </a:xfrm>
          <a:prstGeom prst="rect">
            <a:avLst/>
          </a:prstGeom>
          <a:noFill/>
        </p:spPr>
        <p:txBody>
          <a:bodyPr wrap="square" rtlCol="0" anchor="t">
            <a:spAutoFit/>
          </a:bodyPr>
          <a:p>
            <a:pPr algn="just" fontAlgn="auto"/>
            <a:r>
              <a:rPr lang="zh-CN" altLang="en-US"/>
              <a:t>由于</a:t>
            </a:r>
            <a:r>
              <a:rPr lang="en-US" altLang="zh-CN"/>
              <a:t>FPGA</a:t>
            </a:r>
            <a:r>
              <a:rPr lang="zh-CN" altLang="en-US"/>
              <a:t>中对于浮点数的运算不太友好，便利用下式去优化</a:t>
            </a:r>
            <a:r>
              <a:rPr lang="zh-CN" altLang="en-US"/>
              <a:t>计算。</a:t>
            </a:r>
            <a:endParaRPr lang="zh-CN" altLang="en-US"/>
          </a:p>
        </p:txBody>
      </p:sp>
      <p:sp>
        <p:nvSpPr>
          <p:cNvPr id="11" name="文本框 10"/>
          <p:cNvSpPr txBox="1"/>
          <p:nvPr/>
        </p:nvSpPr>
        <p:spPr>
          <a:xfrm>
            <a:off x="276225" y="4754880"/>
            <a:ext cx="3875405" cy="368300"/>
          </a:xfrm>
          <a:prstGeom prst="rect">
            <a:avLst/>
          </a:prstGeom>
          <a:noFill/>
        </p:spPr>
        <p:txBody>
          <a:bodyPr wrap="square" rtlCol="0" anchor="t">
            <a:spAutoFit/>
          </a:bodyPr>
          <a:p>
            <a:r>
              <a:rPr lang="zh-CN" altLang="en-US"/>
              <a:t>Y </a:t>
            </a:r>
            <a:r>
              <a:rPr lang="en-US" altLang="zh-CN"/>
              <a:t>  </a:t>
            </a:r>
            <a:r>
              <a:rPr lang="zh-CN" altLang="en-US"/>
              <a:t>=</a:t>
            </a:r>
            <a:r>
              <a:rPr lang="en-US" altLang="zh-CN"/>
              <a:t>  </a:t>
            </a:r>
            <a:r>
              <a:rPr lang="zh-CN" altLang="en-US"/>
              <a:t>(</a:t>
            </a:r>
            <a:r>
              <a:rPr lang="en-US" altLang="zh-CN"/>
              <a:t>  </a:t>
            </a:r>
            <a:r>
              <a:rPr lang="zh-CN" altLang="en-US"/>
              <a:t>77 *</a:t>
            </a:r>
            <a:r>
              <a:rPr lang="en-US" altLang="zh-CN"/>
              <a:t> </a:t>
            </a:r>
            <a:r>
              <a:rPr lang="zh-CN" altLang="en-US"/>
              <a:t>R + 150</a:t>
            </a:r>
            <a:r>
              <a:rPr lang="en-US" altLang="zh-CN"/>
              <a:t> </a:t>
            </a:r>
            <a:r>
              <a:rPr lang="zh-CN" altLang="en-US"/>
              <a:t>*</a:t>
            </a:r>
            <a:r>
              <a:rPr lang="en-US" altLang="zh-CN"/>
              <a:t> </a:t>
            </a:r>
            <a:r>
              <a:rPr lang="zh-CN" altLang="en-US"/>
              <a:t>G + 29 *</a:t>
            </a:r>
            <a:r>
              <a:rPr lang="en-US" altLang="zh-CN"/>
              <a:t> </a:t>
            </a:r>
            <a:r>
              <a:rPr lang="zh-CN" altLang="en-US"/>
              <a:t>B)</a:t>
            </a:r>
            <a:r>
              <a:rPr lang="en-US" altLang="zh-CN"/>
              <a:t> </a:t>
            </a:r>
            <a:r>
              <a:rPr lang="zh-CN" altLang="en-US"/>
              <a:t>&gt;&gt;</a:t>
            </a:r>
            <a:r>
              <a:rPr lang="en-US" altLang="zh-CN"/>
              <a:t> </a:t>
            </a:r>
            <a:r>
              <a:rPr lang="zh-CN" altLang="en-US"/>
              <a:t>8</a:t>
            </a: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276161" y="5621274"/>
                <a:ext cx="25044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77</m:t>
                              </m:r>
                            </m:e>
                            <m:sub>
                              <m:r>
                                <a:rPr lang="en-US" altLang="zh-CN" i="1">
                                  <a:latin typeface="Cambria Math" panose="02040503050406030204" pitchFamily="18" charset="0"/>
                                  <a:cs typeface="Cambria Math" panose="02040503050406030204" pitchFamily="18" charset="0"/>
                                </a:rPr>
                                <m:t>10</m:t>
                              </m:r>
                            </m:sub>
                          </m:sSub>
                          <m:r>
                            <a:rPr lang="en-US" altLang="zh-CN" i="1">
                              <a:latin typeface="Cambria Math" panose="02040503050406030204" pitchFamily="18" charset="0"/>
                              <a:cs typeface="Cambria Math" panose="02040503050406030204" pitchFamily="18" charset="0"/>
                            </a:rPr>
                            <m:t> = </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0100</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1101</m:t>
                              </m:r>
                            </m:e>
                          </m:d>
                        </m:e>
                        <m:sub>
                          <m:r>
                            <a:rPr lang="en-US" altLang="zh-CN" i="1">
                              <a:latin typeface="Cambria Math" panose="02040503050406030204" pitchFamily="18" charset="0"/>
                              <a:cs typeface="Cambria Math" panose="02040503050406030204" pitchFamily="18" charset="0"/>
                            </a:rPr>
                            <m:t>2</m:t>
                          </m:r>
                        </m:sub>
                      </m:sSub>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276161" y="5621274"/>
                <a:ext cx="2504440" cy="368300"/>
              </a:xfrm>
              <a:prstGeom prst="rect">
                <a:avLst/>
              </a:prstGeom>
              <a:blipFill rotWithShape="1">
                <a:blip r:embed="rId5"/>
                <a:stretch>
                  <a:fillRect l="-23" t="-69" r="23"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621976" y="5621274"/>
                <a:ext cx="473202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77</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 </m:t>
                      </m:r>
                      <m:r>
                        <a:rPr lang="en-US" altLang="zh-CN" i="1">
                          <a:latin typeface="Cambria Math" panose="02040503050406030204" pitchFamily="18" charset="0"/>
                          <a:cs typeface="Cambria Math" panose="02040503050406030204" pitchFamily="18" charset="0"/>
                        </a:rPr>
                        <m:t>6</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621976" y="5621274"/>
                <a:ext cx="4732020" cy="368300"/>
              </a:xfrm>
              <a:prstGeom prst="rect">
                <a:avLst/>
              </a:prstGeom>
              <a:blipFill rotWithShape="1">
                <a:blip r:embed="rId6"/>
                <a:stretch>
                  <a:fillRect l="-12" t="-69" r="12" b="69"/>
                </a:stretch>
              </a:blipFill>
            </p:spPr>
            <p:txBody>
              <a:bodyPr/>
              <a:lstStyle/>
              <a:p>
                <a:r>
                  <a:rPr lang="zh-CN" altLang="en-US">
                    <a:noFill/>
                  </a:rPr>
                  <a:t> </a:t>
                </a:r>
              </a:p>
            </p:txBody>
          </p:sp>
        </mc:Fallback>
      </mc:AlternateContent>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图片 110"/>
          <p:cNvPicPr/>
          <p:nvPr/>
        </p:nvPicPr>
        <p:blipFill>
          <a:blip r:embed="rId1"/>
          <a:stretch>
            <a:fillRect/>
          </a:stretch>
        </p:blipFill>
        <p:spPr>
          <a:xfrm>
            <a:off x="4678680" y="3787140"/>
            <a:ext cx="4260850" cy="2940685"/>
          </a:xfrm>
          <a:prstGeom prst="rect">
            <a:avLst/>
          </a:prstGeom>
          <a:noFill/>
          <a:ln w="9525">
            <a:noFill/>
          </a:ln>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03" name="图片 102"/>
          <p:cNvPicPr/>
          <p:nvPr/>
        </p:nvPicPr>
        <p:blipFill>
          <a:blip r:embed="rId2"/>
          <a:stretch>
            <a:fillRect/>
          </a:stretch>
        </p:blipFill>
        <p:spPr>
          <a:xfrm>
            <a:off x="8622348" y="4631690"/>
            <a:ext cx="3400425" cy="1771650"/>
          </a:xfrm>
          <a:prstGeom prst="rect">
            <a:avLst/>
          </a:prstGeom>
          <a:noFill/>
          <a:ln w="9525">
            <a:noFill/>
          </a:ln>
        </p:spPr>
      </p:pic>
      <p:pic>
        <p:nvPicPr>
          <p:cNvPr id="104" name="图片 103"/>
          <p:cNvPicPr/>
          <p:nvPr/>
        </p:nvPicPr>
        <p:blipFill>
          <a:blip r:embed="rId3"/>
          <a:stretch>
            <a:fillRect/>
          </a:stretch>
        </p:blipFill>
        <p:spPr>
          <a:xfrm>
            <a:off x="8993823" y="3382010"/>
            <a:ext cx="2657475" cy="552450"/>
          </a:xfrm>
          <a:prstGeom prst="rect">
            <a:avLst/>
          </a:prstGeom>
          <a:noFill/>
          <a:ln w="9525">
            <a:noFill/>
          </a:ln>
        </p:spPr>
      </p:pic>
      <p:sp>
        <p:nvSpPr>
          <p:cNvPr id="20" name="文本框 19"/>
          <p:cNvSpPr txBox="1"/>
          <p:nvPr/>
        </p:nvSpPr>
        <p:spPr>
          <a:xfrm>
            <a:off x="8086725" y="23850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pic>
        <p:nvPicPr>
          <p:cNvPr id="9" name="图片 8"/>
          <p:cNvPicPr>
            <a:picLocks noChangeAspect="1"/>
          </p:cNvPicPr>
          <p:nvPr/>
        </p:nvPicPr>
        <p:blipFill>
          <a:blip r:embed="rId4"/>
          <a:stretch>
            <a:fillRect/>
          </a:stretch>
        </p:blipFill>
        <p:spPr>
          <a:xfrm>
            <a:off x="5569585" y="718185"/>
            <a:ext cx="6508750" cy="11811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498526" y="243484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498526" y="2434844"/>
                <a:ext cx="1068070" cy="817245"/>
              </a:xfrm>
              <a:prstGeom prst="rect">
                <a:avLst/>
              </a:prstGeom>
              <a:blipFill rotWithShape="1">
                <a:blip r:embed="rId5"/>
                <a:stretch>
                  <a:fillRect l="-53" t="-31" r="53" b="31"/>
                </a:stretch>
              </a:blipFill>
            </p:spPr>
            <p:txBody>
              <a:bodyPr/>
              <a:lstStyle/>
              <a:p>
                <a:r>
                  <a:rPr lang="zh-CN" altLang="en-US">
                    <a:noFill/>
                  </a:rPr>
                  <a:t> </a:t>
                </a:r>
              </a:p>
            </p:txBody>
          </p:sp>
        </mc:Fallback>
      </mc:AlternateContent>
      <p:sp>
        <p:nvSpPr>
          <p:cNvPr id="11" name="文本框 10"/>
          <p:cNvSpPr txBox="1"/>
          <p:nvPr/>
        </p:nvSpPr>
        <p:spPr>
          <a:xfrm>
            <a:off x="276225" y="2296795"/>
            <a:ext cx="5618480" cy="922020"/>
          </a:xfrm>
          <a:prstGeom prst="rect">
            <a:avLst/>
          </a:prstGeom>
          <a:noFill/>
        </p:spPr>
        <p:txBody>
          <a:bodyPr wrap="square" rtlCol="0" anchor="t">
            <a:spAutoFit/>
          </a:bodyPr>
          <a:p>
            <a:pPr algn="just" fontAlgn="auto"/>
            <a:r>
              <a:rPr lang="zh-CN" altLang="en-US"/>
              <a:t>在高斯滤波的实现里，使用了右图</a:t>
            </a:r>
            <a:r>
              <a:rPr lang="en-US" altLang="zh-CN"/>
              <a:t>3*3</a:t>
            </a:r>
            <a:r>
              <a:rPr lang="zh-CN" altLang="en-US"/>
              <a:t>拟合后的高斯算子卷积原图像去做加权平均以达到平滑灰度图像，滤除噪声的</a:t>
            </a:r>
            <a:r>
              <a:rPr lang="zh-CN" altLang="en-US"/>
              <a:t>作用。</a:t>
            </a:r>
            <a:endParaRPr lang="zh-CN" altLang="en-US"/>
          </a:p>
        </p:txBody>
      </p:sp>
      <p:pic>
        <p:nvPicPr>
          <p:cNvPr id="16" name="图片 15"/>
          <p:cNvPicPr>
            <a:picLocks noChangeAspect="1"/>
          </p:cNvPicPr>
          <p:nvPr/>
        </p:nvPicPr>
        <p:blipFill>
          <a:blip r:embed="rId6"/>
          <a:stretch>
            <a:fillRect/>
          </a:stretch>
        </p:blipFill>
        <p:spPr>
          <a:xfrm>
            <a:off x="276225" y="3990340"/>
            <a:ext cx="4707890" cy="245872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935980" y="2682240"/>
            <a:ext cx="5878830" cy="400113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b="1"/>
              <a:t>3*3</a:t>
            </a:r>
            <a:r>
              <a:rPr lang="zh-CN" altLang="en-US" b="1"/>
              <a:t>卷积数据</a:t>
            </a:r>
            <a:r>
              <a:rPr lang="zh-CN" altLang="en-US" b="1"/>
              <a:t>获取</a:t>
            </a:r>
            <a:endParaRPr lang="zh-CN" altLang="en-US" b="1"/>
          </a:p>
        </p:txBody>
      </p:sp>
      <p:sp>
        <p:nvSpPr>
          <p:cNvPr id="11" name="文本框 10"/>
          <p:cNvSpPr txBox="1"/>
          <p:nvPr/>
        </p:nvSpPr>
        <p:spPr>
          <a:xfrm>
            <a:off x="234315" y="2434590"/>
            <a:ext cx="5618480" cy="922020"/>
          </a:xfrm>
          <a:prstGeom prst="rect">
            <a:avLst/>
          </a:prstGeom>
          <a:noFill/>
        </p:spPr>
        <p:txBody>
          <a:bodyPr wrap="square" rtlCol="0" anchor="t">
            <a:spAutoFit/>
          </a:bodyPr>
          <a:p>
            <a:pPr algn="just" fontAlgn="auto"/>
            <a:r>
              <a:rPr lang="zh-CN" altLang="en-US">
                <a:sym typeface="+mn-ea"/>
              </a:rPr>
              <a:t>因为</a:t>
            </a:r>
            <a:r>
              <a:rPr lang="en-US" altLang="zh-CN">
                <a:sym typeface="+mn-ea"/>
              </a:rPr>
              <a:t>FPGA</a:t>
            </a:r>
            <a:r>
              <a:rPr lang="zh-CN" altLang="en-US">
                <a:sym typeface="+mn-ea"/>
              </a:rPr>
              <a:t>中的像素数据都是流水输入，无法像</a:t>
            </a:r>
            <a:r>
              <a:rPr lang="en-US" altLang="zh-CN">
                <a:sym typeface="+mn-ea"/>
              </a:rPr>
              <a:t>CModel</a:t>
            </a:r>
            <a:r>
              <a:rPr lang="zh-CN" altLang="en-US">
                <a:sym typeface="+mn-ea"/>
              </a:rPr>
              <a:t>一样并行的处理，因此，需采用一个</a:t>
            </a:r>
            <a:r>
              <a:rPr lang="en-US" altLang="zh-CN">
                <a:sym typeface="+mn-ea"/>
              </a:rPr>
              <a:t>3*3</a:t>
            </a:r>
            <a:r>
              <a:rPr lang="zh-CN" altLang="en-US">
                <a:sym typeface="+mn-ea"/>
              </a:rPr>
              <a:t>的</a:t>
            </a:r>
            <a:r>
              <a:rPr lang="zh-CN" altLang="en-US">
                <a:sym typeface="+mn-ea"/>
              </a:rPr>
              <a:t>矩阵获取模块与</a:t>
            </a:r>
            <a:r>
              <a:rPr lang="zh-CN" altLang="en-US">
                <a:sym typeface="+mn-ea"/>
              </a:rPr>
              <a:t>一些算子进行卷积操作。</a:t>
            </a:r>
            <a:endParaRPr lang="zh-CN" altLang="en-US"/>
          </a:p>
        </p:txBody>
      </p:sp>
      <p:pic>
        <p:nvPicPr>
          <p:cNvPr id="3" name="图片 2"/>
          <p:cNvPicPr>
            <a:picLocks noChangeAspect="1"/>
          </p:cNvPicPr>
          <p:nvPr/>
        </p:nvPicPr>
        <p:blipFill>
          <a:blip r:embed="rId2"/>
          <a:stretch>
            <a:fillRect/>
          </a:stretch>
        </p:blipFill>
        <p:spPr>
          <a:xfrm>
            <a:off x="5386070" y="419100"/>
            <a:ext cx="6428740" cy="1877695"/>
          </a:xfrm>
          <a:prstGeom prst="rect">
            <a:avLst/>
          </a:prstGeom>
        </p:spPr>
      </p:pic>
      <p:sp>
        <p:nvSpPr>
          <p:cNvPr id="9" name="文本框 8"/>
          <p:cNvSpPr txBox="1"/>
          <p:nvPr/>
        </p:nvSpPr>
        <p:spPr>
          <a:xfrm>
            <a:off x="276225" y="3853815"/>
            <a:ext cx="5618480" cy="1198880"/>
          </a:xfrm>
          <a:prstGeom prst="rect">
            <a:avLst/>
          </a:prstGeom>
          <a:noFill/>
        </p:spPr>
        <p:txBody>
          <a:bodyPr wrap="square" rtlCol="0" anchor="t">
            <a:spAutoFit/>
          </a:bodyPr>
          <a:p>
            <a:pPr algn="just" fontAlgn="auto"/>
            <a:r>
              <a:rPr lang="zh-CN" altLang="en-US">
                <a:sym typeface="+mn-ea"/>
              </a:rPr>
              <a:t>具体实现思路就是利用两个</a:t>
            </a:r>
            <a:r>
              <a:rPr lang="en-US" altLang="zh-CN">
                <a:sym typeface="+mn-ea"/>
              </a:rPr>
              <a:t>FIFO</a:t>
            </a:r>
            <a:r>
              <a:rPr lang="zh-CN" altLang="en-US">
                <a:sym typeface="+mn-ea"/>
              </a:rPr>
              <a:t>分别缓存上两行的数据，在数据流进入时先读出</a:t>
            </a:r>
            <a:r>
              <a:rPr lang="en-US" altLang="zh-CN">
                <a:sym typeface="+mn-ea"/>
              </a:rPr>
              <a:t>FIFO0</a:t>
            </a:r>
            <a:r>
              <a:rPr lang="zh-CN" altLang="en-US">
                <a:sym typeface="+mn-ea"/>
              </a:rPr>
              <a:t>，</a:t>
            </a:r>
            <a:r>
              <a:rPr lang="en-US" altLang="zh-CN">
                <a:sym typeface="+mn-ea"/>
              </a:rPr>
              <a:t>FIFO1</a:t>
            </a:r>
            <a:r>
              <a:rPr lang="zh-CN" altLang="en-US">
                <a:sym typeface="+mn-ea"/>
              </a:rPr>
              <a:t>的数据，再将输入的数据与</a:t>
            </a:r>
            <a:r>
              <a:rPr lang="en-US" altLang="zh-CN">
                <a:sym typeface="+mn-ea"/>
              </a:rPr>
              <a:t>FIFO1</a:t>
            </a:r>
            <a:r>
              <a:rPr lang="zh-CN" altLang="en-US">
                <a:sym typeface="+mn-ea"/>
              </a:rPr>
              <a:t>读出的数据分别写入</a:t>
            </a:r>
            <a:r>
              <a:rPr lang="en-US" altLang="zh-CN">
                <a:sym typeface="+mn-ea"/>
              </a:rPr>
              <a:t>FIFO0</a:t>
            </a:r>
            <a:r>
              <a:rPr lang="zh-CN" altLang="en-US">
                <a:sym typeface="+mn-ea"/>
              </a:rPr>
              <a:t>，</a:t>
            </a:r>
            <a:r>
              <a:rPr lang="en-US" altLang="zh-CN">
                <a:sym typeface="+mn-ea"/>
              </a:rPr>
              <a:t>FIFO1</a:t>
            </a:r>
            <a:r>
              <a:rPr lang="zh-CN" altLang="en-US">
                <a:sym typeface="+mn-ea"/>
              </a:rPr>
              <a:t>中。</a:t>
            </a:r>
            <a:endParaRPr lang="zh-CN" altLang="en-US">
              <a:sym typeface="+mn-ea"/>
            </a:endParaRPr>
          </a:p>
        </p:txBody>
      </p:sp>
      <p:sp>
        <p:nvSpPr>
          <p:cNvPr id="10" name="文本框 9"/>
          <p:cNvSpPr txBox="1"/>
          <p:nvPr/>
        </p:nvSpPr>
        <p:spPr>
          <a:xfrm>
            <a:off x="276225" y="5549900"/>
            <a:ext cx="5618480" cy="645160"/>
          </a:xfrm>
          <a:prstGeom prst="rect">
            <a:avLst/>
          </a:prstGeom>
          <a:noFill/>
        </p:spPr>
        <p:txBody>
          <a:bodyPr wrap="square" rtlCol="0" anchor="t">
            <a:spAutoFit/>
          </a:bodyPr>
          <a:p>
            <a:pPr algn="just" fontAlgn="auto"/>
            <a:r>
              <a:rPr lang="en-US" altLang="zh-CN">
                <a:sym typeface="+mn-ea"/>
              </a:rPr>
              <a:t>FIFO</a:t>
            </a:r>
            <a:r>
              <a:rPr lang="zh-CN" altLang="en-US">
                <a:sym typeface="+mn-ea"/>
              </a:rPr>
              <a:t>读出的一列移位替代存在寄存器中的数据，从而可以得到一个</a:t>
            </a:r>
            <a:r>
              <a:rPr lang="en-US" altLang="zh-CN">
                <a:sym typeface="+mn-ea"/>
              </a:rPr>
              <a:t>3*3</a:t>
            </a:r>
            <a:r>
              <a:rPr lang="zh-CN" altLang="en-US">
                <a:sym typeface="+mn-ea"/>
              </a:rPr>
              <a:t>的滑窗数据。</a:t>
            </a:r>
            <a:endParaRPr lang="en-US" altLang="zh-CN">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34315" y="2140585"/>
            <a:ext cx="5338445" cy="1476375"/>
          </a:xfrm>
          <a:prstGeom prst="rect">
            <a:avLst/>
          </a:prstGeom>
          <a:noFill/>
        </p:spPr>
        <p:txBody>
          <a:bodyPr wrap="square" rtlCol="0" anchor="t">
            <a:spAutoFit/>
          </a:bodyPr>
          <a:p>
            <a:pPr algn="just" fontAlgn="auto"/>
            <a:r>
              <a:rPr lang="zh-CN" altLang="en-US"/>
              <a:t>类似于高斯滤波对</a:t>
            </a:r>
            <a:r>
              <a:rPr lang="en-US" altLang="zh-CN"/>
              <a:t>3*3</a:t>
            </a:r>
            <a:r>
              <a:rPr lang="zh-CN" altLang="en-US"/>
              <a:t>的</a:t>
            </a:r>
            <a:r>
              <a:rPr lang="zh-CN" altLang="en-US"/>
              <a:t>滑窗矩阵用高斯算子进行高斯滤波，获取梯度强度的就是分别利用偏</a:t>
            </a:r>
            <a:r>
              <a:rPr lang="en-US" altLang="zh-CN"/>
              <a:t>x</a:t>
            </a:r>
            <a:r>
              <a:rPr lang="zh-CN" altLang="en-US"/>
              <a:t>方向与偏</a:t>
            </a:r>
            <a:r>
              <a:rPr lang="en-US" altLang="zh-CN"/>
              <a:t>y</a:t>
            </a:r>
            <a:r>
              <a:rPr lang="zh-CN" altLang="en-US"/>
              <a:t>方向的</a:t>
            </a:r>
            <a:r>
              <a:rPr lang="en-US" altLang="zh-CN"/>
              <a:t>sobel</a:t>
            </a:r>
            <a:r>
              <a:rPr lang="zh-CN" altLang="en-US"/>
              <a:t>算子去得到像素点在两个方向上的梯度强度，并利用右图公式计算出总体的梯度强度与</a:t>
            </a:r>
            <a:r>
              <a:rPr lang="zh-CN" altLang="en-US"/>
              <a:t>方向。</a:t>
            </a:r>
            <a:endParaRPr lang="zh-CN" altLang="en-US"/>
          </a:p>
        </p:txBody>
      </p:sp>
      <p:sp>
        <p:nvSpPr>
          <p:cNvPr id="10" name="文本框 9"/>
          <p:cNvSpPr txBox="1"/>
          <p:nvPr/>
        </p:nvSpPr>
        <p:spPr>
          <a:xfrm>
            <a:off x="276225" y="3886200"/>
            <a:ext cx="5296535" cy="368300"/>
          </a:xfrm>
          <a:prstGeom prst="rect">
            <a:avLst/>
          </a:prstGeom>
          <a:noFill/>
        </p:spPr>
        <p:txBody>
          <a:bodyPr wrap="square" rtlCol="0" anchor="t">
            <a:spAutoFit/>
          </a:bodyPr>
          <a:p>
            <a:r>
              <a:rPr lang="zh-CN" altLang="en-US">
                <a:sym typeface="+mn-ea"/>
              </a:rPr>
              <a:t>考虑到</a:t>
            </a:r>
            <a:endParaRPr lang="zh-CN" altLang="en-US">
              <a:sym typeface="+mn-ea"/>
            </a:endParaRPr>
          </a:p>
        </p:txBody>
      </p:sp>
      <p:graphicFrame>
        <p:nvGraphicFramePr>
          <p:cNvPr id="18" name="对象 17"/>
          <p:cNvGraphicFramePr/>
          <p:nvPr/>
        </p:nvGraphicFramePr>
        <p:xfrm>
          <a:off x="6808470" y="3820160"/>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6808470" y="3820160"/>
                        <a:ext cx="1087120" cy="1087120"/>
                      </a:xfrm>
                      <a:prstGeom prst="rect">
                        <a:avLst/>
                      </a:prstGeom>
                    </p:spPr>
                  </p:pic>
                </p:oleObj>
              </mc:Fallback>
            </mc:AlternateContent>
          </a:graphicData>
        </a:graphic>
      </p:graphicFrame>
      <p:graphicFrame>
        <p:nvGraphicFramePr>
          <p:cNvPr id="21" name="对象 20"/>
          <p:cNvGraphicFramePr/>
          <p:nvPr/>
        </p:nvGraphicFramePr>
        <p:xfrm>
          <a:off x="6808470" y="5256530"/>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6808470" y="5256530"/>
                        <a:ext cx="1087120" cy="1087120"/>
                      </a:xfrm>
                      <a:prstGeom prst="rect">
                        <a:avLst/>
                      </a:prstGeom>
                    </p:spPr>
                  </p:pic>
                </p:oleObj>
              </mc:Fallback>
            </mc:AlternateContent>
          </a:graphicData>
        </a:graphic>
      </p:graphicFrame>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Reference</a:t>
            </a:r>
            <a:endParaRPr lang="en-US" altLang="zh-CN" sz="3600" dirty="0">
              <a:latin typeface="微软雅黑" panose="020B0503020204020204" charset="-122"/>
              <a:ea typeface="微软雅黑" panose="020B0503020204020204" charset="-122"/>
              <a:sym typeface="+mn-ea"/>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77925"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4</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04</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en-US" altLang="zh-CN" sz="2800" dirty="0">
                  <a:solidFill>
                    <a:schemeClr val="bg1"/>
                  </a:solidFill>
                  <a:latin typeface="微软雅黑" panose="020B0503020204020204" charset="-122"/>
                  <a:ea typeface="微软雅黑" panose="020B0503020204020204" charset="-122"/>
                  <a:sym typeface="+mn-ea"/>
                </a:rPr>
                <a:t>Reference</a:t>
              </a:r>
              <a:endParaRPr lang="en-US" altLang="zh-CN"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9" name="文本框 8"/>
          <p:cNvSpPr txBox="1"/>
          <p:nvPr/>
        </p:nvSpPr>
        <p:spPr>
          <a:xfrm>
            <a:off x="3810" y="1296670"/>
            <a:ext cx="12192635" cy="1322070"/>
          </a:xfrm>
          <a:prstGeom prst="rect">
            <a:avLst/>
          </a:prstGeom>
          <a:noFill/>
        </p:spPr>
        <p:txBody>
          <a:bodyPr wrap="square" rtlCol="0" anchor="t">
            <a:spAutoFit/>
          </a:bodyPr>
          <a:p>
            <a:pPr indent="457200" algn="just" fontAlgn="auto"/>
            <a:r>
              <a:rPr lang="en-US" altLang="zh-CN" sz="2000">
                <a:solidFill>
                  <a:schemeClr val="tx1">
                    <a:lumMod val="50000"/>
                    <a:lumOff val="50000"/>
                  </a:schemeClr>
                </a:solidFill>
                <a:sym typeface="+mn-ea"/>
              </a:rPr>
              <a:t>https://www.cnblogs.com/finlay/p/3665302.html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https://www.cnblogs.com/xianyufpga/p/12551409.html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https://www.jianshu.com/p/d21a33a7901a</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https://blog.csdn.net/guyuealian/article/details/70159660</a:t>
            </a:r>
            <a:endParaRPr lang="en-US" altLang="zh-CN" sz="2000">
              <a:solidFill>
                <a:schemeClr val="tx1">
                  <a:lumMod val="50000"/>
                  <a:lumOff val="50000"/>
                </a:schemeClr>
              </a:solidFill>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52400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1026" name="Picture 2" descr="https://timgsa.baidu.com/timg?image&amp;quality=80&amp;size=b9999_10000&amp;sec=1493284536177&amp;di=9ee1b7d4c2a82b10f15db9ae1190ec14&amp;imgtype=0&amp;src=http%3A%2F%2Fwww.groundworklawrence.org%2Ffiles%2Fimages%2Fimce%2FThank%2520You.png"/>
          <p:cNvPicPr>
            <a:picLocks noChangeAspect="1" noChangeArrowheads="1"/>
          </p:cNvPicPr>
          <p:nvPr/>
        </p:nvPicPr>
        <p:blipFill>
          <a:blip r:embed="rId1">
            <a:extLst>
              <a:ext uri="{BEBA8EAE-BF5A-486C-A8C5-ECC9F3942E4B}">
                <a14:imgProps xmlns:a14="http://schemas.microsoft.com/office/drawing/2010/main">
                  <a14:imgLayer r:embed="rId2">
                    <a14:imgEffect>
                      <a14:artisticLineDrawing trans="25000"/>
                    </a14:imgEffect>
                    <a14:imgEffect>
                      <a14:backgroundRemoval t="0" b="100000" l="0" r="100000">
                        <a14:foregroundMark x1="16333" y1="9091" x2="16333" y2="9091"/>
                        <a14:foregroundMark x1="17333" y1="25207" x2="17333" y2="25207"/>
                        <a14:backgroundMark x1="81667" y1="50826" x2="81667" y2="50826"/>
                      </a14:backgroundRemoval>
                    </a14:imgEffect>
                  </a14:imgLayer>
                </a14:imgProps>
              </a:ext>
              <a:ext uri="{28A0092B-C50C-407E-A947-70E740481C1C}">
                <a14:useLocalDpi xmlns:a14="http://schemas.microsoft.com/office/drawing/2010/main" val="0"/>
              </a:ext>
            </a:extLst>
          </a:blip>
          <a:srcRect/>
          <a:stretch>
            <a:fillRect/>
          </a:stretch>
        </p:blipFill>
        <p:spPr bwMode="auto">
          <a:xfrm>
            <a:off x="3782057" y="2638233"/>
            <a:ext cx="4627886" cy="1581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88152"/>
    </mc:Choice>
    <mc:Fallback>
      <p:transition spd="slow" advTm="6881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Canny</a:t>
            </a:r>
            <a:r>
              <a:rPr lang="zh-CN" altLang="en-US" sz="3600" dirty="0">
                <a:latin typeface="微软雅黑" panose="020B0503020204020204" charset="-122"/>
                <a:ea typeface="微软雅黑" panose="020B0503020204020204" charset="-122"/>
                <a:sym typeface="+mn-ea"/>
              </a:rPr>
              <a:t>边缘检测的背景及概要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067921" cy="2185214"/>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1</a:t>
              </a:r>
              <a:endParaRPr lang="zh-CN" altLang="en-US"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166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01</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311785" y="1798955"/>
            <a:ext cx="6096000" cy="1198880"/>
          </a:xfrm>
          <a:prstGeom prst="rect">
            <a:avLst/>
          </a:prstGeom>
          <a:noFill/>
        </p:spPr>
        <p:txBody>
          <a:bodyPr wrap="square" rtlCol="0">
            <a:spAutoFit/>
          </a:bodyPr>
          <a:p>
            <a:pPr indent="0" fontAlgn="auto"/>
            <a:r>
              <a:rPr lang="zh-CN" altLang="en-US"/>
              <a:t>边缘检测是基于灰度突变来分割图像的常用方法，其实质是提取图像中不连续部分的特征。目前常见边缘检测算子有差分算子、Roberts算子、Sobel算子、Prewitt算子、Log算子以及Canny算子等。</a:t>
            </a:r>
            <a:endParaRPr lang="zh-CN" altLang="en-US"/>
          </a:p>
        </p:txBody>
      </p:sp>
      <p:pic>
        <p:nvPicPr>
          <p:cNvPr id="9" name="图片 8"/>
          <p:cNvPicPr>
            <a:picLocks noChangeAspect="1"/>
          </p:cNvPicPr>
          <p:nvPr/>
        </p:nvPicPr>
        <p:blipFill>
          <a:blip r:embed="rId1"/>
          <a:stretch>
            <a:fillRect/>
          </a:stretch>
        </p:blipFill>
        <p:spPr>
          <a:xfrm>
            <a:off x="8115300" y="1391285"/>
            <a:ext cx="2355850" cy="2012950"/>
          </a:xfrm>
          <a:prstGeom prst="rect">
            <a:avLst/>
          </a:prstGeom>
        </p:spPr>
      </p:pic>
      <p:pic>
        <p:nvPicPr>
          <p:cNvPr id="10" name="图片 9"/>
          <p:cNvPicPr>
            <a:picLocks noChangeAspect="1"/>
          </p:cNvPicPr>
          <p:nvPr/>
        </p:nvPicPr>
        <p:blipFill>
          <a:blip r:embed="rId2"/>
          <a:stretch>
            <a:fillRect/>
          </a:stretch>
        </p:blipFill>
        <p:spPr>
          <a:xfrm>
            <a:off x="8134350" y="3792855"/>
            <a:ext cx="2317750" cy="2076450"/>
          </a:xfrm>
          <a:prstGeom prst="rect">
            <a:avLst/>
          </a:prstGeom>
        </p:spPr>
      </p:pic>
      <p:sp>
        <p:nvSpPr>
          <p:cNvPr id="11" name="文本框 10"/>
          <p:cNvSpPr txBox="1"/>
          <p:nvPr/>
        </p:nvSpPr>
        <p:spPr>
          <a:xfrm>
            <a:off x="311785" y="3745230"/>
            <a:ext cx="6096000" cy="2306955"/>
          </a:xfrm>
          <a:prstGeom prst="rect">
            <a:avLst/>
          </a:prstGeom>
          <a:noFill/>
        </p:spPr>
        <p:txBody>
          <a:bodyPr wrap="square" rtlCol="0" anchor="t">
            <a:spAutoFit/>
          </a:bodyPr>
          <a:p>
            <a:r>
              <a:rPr lang="zh-CN" altLang="en-US"/>
              <a:t>Canny边缘检测算子是一种多级检测算法。1986年由John F. Canny提出，同时提出了边缘检测的三大准则：</a:t>
            </a:r>
            <a:endParaRPr lang="zh-CN" altLang="en-US"/>
          </a:p>
          <a:p>
            <a:endParaRPr lang="zh-CN" altLang="en-US"/>
          </a:p>
          <a:p>
            <a:pPr marL="342900" indent="-342900">
              <a:buFont typeface="+mj-lt"/>
              <a:buAutoNum type="alphaLcParenR"/>
            </a:pPr>
            <a:r>
              <a:rPr lang="zh-CN" altLang="en-US"/>
              <a:t>低错误率的边缘检测：检测算法应该精确地找到图像中的尽可能多的边缘，尽可能的减少漏检和误检。</a:t>
            </a:r>
            <a:endParaRPr lang="zh-CN" altLang="en-US"/>
          </a:p>
          <a:p>
            <a:pPr marL="342900" indent="-342900">
              <a:buFont typeface="+mj-lt"/>
              <a:buAutoNum type="alphaLcParenR"/>
            </a:pPr>
            <a:r>
              <a:rPr lang="zh-CN" altLang="en-US"/>
              <a:t>最优定位：检测的边缘点应该精确地定位于边缘的中心。</a:t>
            </a:r>
            <a:endParaRPr lang="zh-CN" altLang="en-US"/>
          </a:p>
          <a:p>
            <a:pPr marL="342900" indent="-342900">
              <a:buFont typeface="+mj-lt"/>
              <a:buAutoNum type="alphaLcParenR"/>
            </a:pPr>
            <a:r>
              <a:rPr lang="zh-CN" altLang="en-US"/>
              <a:t>图像中的任意边缘应该只被标记一次，同时图像噪声不应产生伪边缘</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2030095"/>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a:t>RGB2GRAY</a:t>
            </a:r>
            <a:r>
              <a:rPr lang="zh-CN" altLang="en-US"/>
              <a:t>：</a:t>
            </a:r>
            <a:r>
              <a:rPr lang="zh-CN" altLang="en-US"/>
              <a:t>对灰度图进行边缘检测</a:t>
            </a:r>
            <a:endParaRPr lang="zh-CN" altLang="en-US"/>
          </a:p>
          <a:p>
            <a:pPr marL="285750" indent="-285750" algn="just" fontAlgn="auto">
              <a:buFont typeface="Wingdings" panose="05000000000000000000" charset="0"/>
              <a:buChar char="l"/>
            </a:pPr>
            <a:r>
              <a:rPr lang="en-US" altLang="zh-CN"/>
              <a:t>GAUSS FILTER</a:t>
            </a:r>
            <a:r>
              <a:rPr lang="zh-CN" altLang="en-US"/>
              <a:t>：平滑</a:t>
            </a:r>
            <a:r>
              <a:rPr lang="zh-CN" altLang="en-US"/>
              <a:t>灰度图像，滤除噪声。</a:t>
            </a:r>
            <a:endParaRPr lang="zh-CN" altLang="en-US"/>
          </a:p>
          <a:p>
            <a:pPr marL="285750" indent="-285750" algn="just" fontAlgn="auto">
              <a:buFont typeface="Wingdings" panose="05000000000000000000" charset="0"/>
              <a:buChar char="l"/>
            </a:pPr>
            <a:r>
              <a:rPr lang="en-US" altLang="zh-CN"/>
              <a:t>GET GRANDIENT</a:t>
            </a:r>
            <a:r>
              <a:rPr lang="zh-CN" altLang="en-US"/>
              <a:t>：计算</a:t>
            </a:r>
            <a:r>
              <a:rPr lang="zh-CN" altLang="en-US"/>
              <a:t>灰度图像中像素点的梯度强度和方向。</a:t>
            </a:r>
            <a:endParaRPr lang="zh-CN" altLang="en-US"/>
          </a:p>
          <a:p>
            <a:pPr marL="285750" indent="-285750" algn="just" fontAlgn="auto">
              <a:buFont typeface="Wingdings" panose="05000000000000000000" charset="0"/>
              <a:buChar char="l"/>
            </a:pPr>
            <a:r>
              <a:rPr lang="zh-CN" altLang="en-US"/>
              <a:t>Non-Maximum Suppression：消除边缘检测带来的杂散响应。</a:t>
            </a:r>
            <a:endParaRPr lang="zh-CN" altLang="en-US"/>
          </a:p>
          <a:p>
            <a:pPr marL="285750" indent="-285750" algn="just" fontAlgn="auto">
              <a:buFont typeface="Wingdings" panose="05000000000000000000" charset="0"/>
              <a:buChar char="l"/>
            </a:pPr>
            <a:r>
              <a:rPr lang="zh-CN" altLang="en-US"/>
              <a:t>Double-Threshold：检测来确定真实的和潜在的边缘。通过抑制孤立的弱边缘最终完成边缘检测。</a:t>
            </a:r>
            <a:endParaRPr lang="zh-CN" altLang="en-US"/>
          </a:p>
        </p:txBody>
      </p:sp>
      <p:pic>
        <p:nvPicPr>
          <p:cNvPr id="11" name="图片 10"/>
          <p:cNvPicPr>
            <a:picLocks noChangeAspect="1"/>
          </p:cNvPicPr>
          <p:nvPr>
            <p:custDataLst>
              <p:tags r:id="rId1"/>
            </p:custDataLst>
          </p:nvPr>
        </p:nvPicPr>
        <p:blipFill>
          <a:blip r:embed="rId2"/>
          <a:stretch>
            <a:fillRect/>
          </a:stretch>
        </p:blipFill>
        <p:spPr>
          <a:xfrm>
            <a:off x="9222740" y="4595495"/>
            <a:ext cx="2552700" cy="1914525"/>
          </a:xfrm>
          <a:prstGeom prst="rect">
            <a:avLst/>
          </a:prstGeom>
        </p:spPr>
      </p:pic>
      <p:pic>
        <p:nvPicPr>
          <p:cNvPr id="12" name="图片 11"/>
          <p:cNvPicPr>
            <a:picLocks noChangeAspect="1"/>
          </p:cNvPicPr>
          <p:nvPr/>
        </p:nvPicPr>
        <p:blipFill>
          <a:blip r:embed="rId3"/>
          <a:stretch>
            <a:fillRect/>
          </a:stretch>
        </p:blipFill>
        <p:spPr>
          <a:xfrm>
            <a:off x="193675" y="4596765"/>
            <a:ext cx="2530475" cy="1898015"/>
          </a:xfrm>
          <a:prstGeom prst="rect">
            <a:avLst/>
          </a:prstGeom>
        </p:spPr>
      </p:pic>
      <p:pic>
        <p:nvPicPr>
          <p:cNvPr id="13" name="图片 12"/>
          <p:cNvPicPr>
            <a:picLocks noChangeAspect="1"/>
          </p:cNvPicPr>
          <p:nvPr/>
        </p:nvPicPr>
        <p:blipFill>
          <a:blip r:embed="rId4"/>
          <a:stretch>
            <a:fillRect/>
          </a:stretch>
        </p:blipFill>
        <p:spPr>
          <a:xfrm>
            <a:off x="6017895" y="4588510"/>
            <a:ext cx="2550160" cy="1912620"/>
          </a:xfrm>
          <a:prstGeom prst="rect">
            <a:avLst/>
          </a:prstGeom>
        </p:spPr>
      </p:pic>
      <p:pic>
        <p:nvPicPr>
          <p:cNvPr id="14" name="图片 13"/>
          <p:cNvPicPr>
            <a:picLocks noChangeAspect="1"/>
          </p:cNvPicPr>
          <p:nvPr/>
        </p:nvPicPr>
        <p:blipFill>
          <a:blip r:embed="rId5"/>
          <a:stretch>
            <a:fillRect/>
          </a:stretch>
        </p:blipFill>
        <p:spPr>
          <a:xfrm>
            <a:off x="3095625" y="4596765"/>
            <a:ext cx="2550795" cy="1913255"/>
          </a:xfrm>
          <a:prstGeom prst="rect">
            <a:avLst/>
          </a:prstGeom>
        </p:spPr>
      </p:pic>
      <p:pic>
        <p:nvPicPr>
          <p:cNvPr id="16" name="图片 15"/>
          <p:cNvPicPr>
            <a:picLocks noChangeAspect="1"/>
          </p:cNvPicPr>
          <p:nvPr/>
        </p:nvPicPr>
        <p:blipFill>
          <a:blip r:embed="rId6"/>
          <a:stretch>
            <a:fillRect/>
          </a:stretch>
        </p:blipFill>
        <p:spPr>
          <a:xfrm>
            <a:off x="9239885" y="2413000"/>
            <a:ext cx="2535555" cy="1901825"/>
          </a:xfrm>
          <a:prstGeom prst="rect">
            <a:avLst/>
          </a:prstGeom>
        </p:spPr>
      </p:pic>
      <p:pic>
        <p:nvPicPr>
          <p:cNvPr id="17" name="图片 16"/>
          <p:cNvPicPr>
            <a:picLocks noChangeAspect="1"/>
          </p:cNvPicPr>
          <p:nvPr/>
        </p:nvPicPr>
        <p:blipFill>
          <a:blip r:embed="rId7"/>
          <a:stretch>
            <a:fillRect/>
          </a:stretch>
        </p:blipFill>
        <p:spPr>
          <a:xfrm>
            <a:off x="9222740" y="217805"/>
            <a:ext cx="2552700" cy="191452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pic>
        <p:nvPicPr>
          <p:cNvPr id="12" name="图片 11"/>
          <p:cNvPicPr>
            <a:picLocks noChangeAspect="1"/>
          </p:cNvPicPr>
          <p:nvPr/>
        </p:nvPicPr>
        <p:blipFill>
          <a:blip r:embed="rId1"/>
          <a:stretch>
            <a:fillRect/>
          </a:stretch>
        </p:blipFill>
        <p:spPr>
          <a:xfrm>
            <a:off x="8794115" y="1052195"/>
            <a:ext cx="2530475" cy="1898015"/>
          </a:xfrm>
          <a:prstGeom prst="rect">
            <a:avLst/>
          </a:prstGeom>
        </p:spPr>
      </p:pic>
      <p:pic>
        <p:nvPicPr>
          <p:cNvPr id="14" name="图片 13"/>
          <p:cNvPicPr>
            <a:picLocks noChangeAspect="1"/>
          </p:cNvPicPr>
          <p:nvPr/>
        </p:nvPicPr>
        <p:blipFill>
          <a:blip r:embed="rId2"/>
          <a:stretch>
            <a:fillRect/>
          </a:stretch>
        </p:blipFill>
        <p:spPr>
          <a:xfrm>
            <a:off x="8794115" y="3921125"/>
            <a:ext cx="2550795" cy="1913255"/>
          </a:xfrm>
          <a:prstGeom prst="rect">
            <a:avLst/>
          </a:prstGeom>
        </p:spPr>
      </p:pic>
      <p:sp>
        <p:nvSpPr>
          <p:cNvPr id="3" name="文本框 2"/>
          <p:cNvSpPr txBox="1"/>
          <p:nvPr/>
        </p:nvSpPr>
        <p:spPr>
          <a:xfrm>
            <a:off x="276225" y="2216150"/>
            <a:ext cx="6096000" cy="645160"/>
          </a:xfrm>
          <a:prstGeom prst="rect">
            <a:avLst/>
          </a:prstGeom>
          <a:noFill/>
        </p:spPr>
        <p:txBody>
          <a:bodyPr wrap="square" rtlCol="0" anchor="t">
            <a:spAutoFit/>
          </a:bodyPr>
          <a:p>
            <a:pPr algn="just" fontAlgn="auto"/>
            <a:r>
              <a:rPr lang="zh-CN" altLang="en-US"/>
              <a:t>一幅图像由很多个像素点组成的，而每个像素点又包含RGB（red，green，blue）三个通道值，范围是0-255。</a:t>
            </a:r>
            <a:endParaRPr lang="zh-CN" altLang="en-US"/>
          </a:p>
        </p:txBody>
      </p:sp>
      <p:sp>
        <p:nvSpPr>
          <p:cNvPr id="7" name="文本框 6"/>
          <p:cNvSpPr txBox="1"/>
          <p:nvPr/>
        </p:nvSpPr>
        <p:spPr>
          <a:xfrm>
            <a:off x="276225" y="3216275"/>
            <a:ext cx="6096635" cy="922020"/>
          </a:xfrm>
          <a:prstGeom prst="rect">
            <a:avLst/>
          </a:prstGeom>
          <a:noFill/>
        </p:spPr>
        <p:txBody>
          <a:bodyPr wrap="square" rtlCol="0" anchor="t">
            <a:spAutoFit/>
          </a:bodyPr>
          <a:p>
            <a:pPr algn="just" fontAlgn="auto"/>
            <a:r>
              <a:rPr lang="zh-CN" altLang="en-US"/>
              <a:t>灰度图像指的是R=G=B，灰度图像只有256种取值可能。为了减少图像处理中的运算量，我们通常将彩色图像进行灰度化处理。</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4575810"/>
                <a:ext cx="7425055" cy="1812290"/>
              </a:xfrm>
              <a:prstGeom prst="rect">
                <a:avLst/>
              </a:prstGeom>
              <a:noFill/>
            </p:spPr>
            <p:txBody>
              <a:bodyPr wrap="square" rtlCol="0" anchor="t">
                <a:spAutoFit/>
              </a:bodyPr>
              <a:p>
                <a:pPr marL="285750" indent="-285750">
                  <a:buFont typeface="Wingdings" panose="05000000000000000000" charset="0"/>
                  <a:buChar char="l"/>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平均值法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𝑀𝑎𝑥</m:t>
                    </m:r>
                    <m:d>
                      <m:dPr>
                        <m:begChr m:val="{"/>
                        <m:endChr m:val="}"/>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最大值法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oMath>
                </a14:m>
                <a:endParaRPr lang="en-US" altLang="zh-CN" i="1">
                  <a:latin typeface="Cambria Math" panose="02040503050406030204" pitchFamily="18" charset="0"/>
                  <a:cs typeface="Cambria Math" panose="02040503050406030204" pitchFamily="18" charset="0"/>
                </a:endParaRPr>
              </a:p>
              <a:p>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4575810"/>
                <a:ext cx="7425055" cy="1812290"/>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3" name="图片 12"/>
          <p:cNvPicPr>
            <a:picLocks noChangeAspect="1"/>
          </p:cNvPicPr>
          <p:nvPr/>
        </p:nvPicPr>
        <p:blipFill>
          <a:blip r:embed="rId1"/>
          <a:stretch>
            <a:fillRect/>
          </a:stretch>
        </p:blipFill>
        <p:spPr>
          <a:xfrm>
            <a:off x="8794115" y="3921760"/>
            <a:ext cx="2550160" cy="1912620"/>
          </a:xfrm>
          <a:prstGeom prst="rect">
            <a:avLst/>
          </a:prstGeom>
        </p:spPr>
      </p:pic>
      <p:pic>
        <p:nvPicPr>
          <p:cNvPr id="14" name="图片 13"/>
          <p:cNvPicPr>
            <a:picLocks noChangeAspect="1"/>
          </p:cNvPicPr>
          <p:nvPr/>
        </p:nvPicPr>
        <p:blipFill>
          <a:blip r:embed="rId2"/>
          <a:stretch>
            <a:fillRect/>
          </a:stretch>
        </p:blipFill>
        <p:spPr>
          <a:xfrm>
            <a:off x="8795385" y="1044575"/>
            <a:ext cx="2550795" cy="1913255"/>
          </a:xfrm>
          <a:prstGeom prst="rect">
            <a:avLst/>
          </a:prstGeom>
        </p:spPr>
      </p:pic>
      <p:sp>
        <p:nvSpPr>
          <p:cNvPr id="3" name="文本框 2"/>
          <p:cNvSpPr txBox="1"/>
          <p:nvPr/>
        </p:nvSpPr>
        <p:spPr>
          <a:xfrm>
            <a:off x="276225" y="2035810"/>
            <a:ext cx="6096000" cy="922020"/>
          </a:xfrm>
          <a:prstGeom prst="rect">
            <a:avLst/>
          </a:prstGeom>
          <a:noFill/>
        </p:spPr>
        <p:txBody>
          <a:bodyPr wrap="square" rtlCol="0" anchor="t">
            <a:spAutoFit/>
          </a:bodyPr>
          <a:p>
            <a:pPr algn="just" fontAlgn="auto"/>
            <a:r>
              <a:rPr lang="zh-CN" altLang="en-US"/>
              <a:t>在进行数学仿真或者误差评估时，往往认为传感器所引入的噪声服从正态分布（高斯白噪声），这个时候用高斯滤波器就可以很好地消除高斯噪声。</a:t>
            </a:r>
            <a:endParaRPr lang="zh-CN" altLang="en-US"/>
          </a:p>
        </p:txBody>
      </p:sp>
      <p:sp>
        <p:nvSpPr>
          <p:cNvPr id="7" name="文本框 6"/>
          <p:cNvSpPr txBox="1"/>
          <p:nvPr/>
        </p:nvSpPr>
        <p:spPr>
          <a:xfrm>
            <a:off x="276225" y="3094355"/>
            <a:ext cx="6096000" cy="1753235"/>
          </a:xfrm>
          <a:prstGeom prst="rect">
            <a:avLst/>
          </a:prstGeom>
          <a:noFill/>
        </p:spPr>
        <p:txBody>
          <a:bodyPr wrap="square" rtlCol="0" anchor="t">
            <a:spAutoFit/>
          </a:bodyPr>
          <a:p>
            <a:pPr algn="just" fontAlgn="auto"/>
            <a:r>
              <a:rPr lang="zh-CN" altLang="en-US">
                <a:sym typeface="+mn-ea"/>
              </a:rPr>
              <a:t>高斯滤波也是一种线性平滑滤波，通俗地讲，高斯滤波就是对整幅图像进行加权平均的过程，每一个像素点的值，都由其本身和邻域内的其他像素值经过加权平均后得到。高斯滤波的具体操作：用一个模板（或称卷积、掩模）扫描图像中的每一个像素, 用模板确定的邻域内像素的加权平均灰度值去替代模板中心像素点的值。</a:t>
            </a:r>
            <a:endParaRPr lang="zh-CN" altLang="en-US">
              <a:sym typeface="+mn-ea"/>
            </a:endParaRPr>
          </a:p>
        </p:txBody>
      </p:sp>
      <p:pic>
        <p:nvPicPr>
          <p:cNvPr id="103" name="图片 102"/>
          <p:cNvPicPr/>
          <p:nvPr/>
        </p:nvPicPr>
        <p:blipFill>
          <a:blip r:embed="rId3"/>
          <a:stretch>
            <a:fillRect/>
          </a:stretch>
        </p:blipFill>
        <p:spPr>
          <a:xfrm>
            <a:off x="4705668" y="4847590"/>
            <a:ext cx="3400425" cy="1771650"/>
          </a:xfrm>
          <a:prstGeom prst="rect">
            <a:avLst/>
          </a:prstGeom>
          <a:noFill/>
          <a:ln w="9525">
            <a:noFill/>
          </a:ln>
        </p:spPr>
      </p:pic>
      <p:pic>
        <p:nvPicPr>
          <p:cNvPr id="104" name="图片 103"/>
          <p:cNvPicPr/>
          <p:nvPr/>
        </p:nvPicPr>
        <p:blipFill>
          <a:blip r:embed="rId4"/>
          <a:stretch>
            <a:fillRect/>
          </a:stretch>
        </p:blipFill>
        <p:spPr>
          <a:xfrm>
            <a:off x="898208" y="5850890"/>
            <a:ext cx="2657475" cy="552450"/>
          </a:xfrm>
          <a:prstGeom prst="rect">
            <a:avLst/>
          </a:prstGeom>
          <a:noFill/>
          <a:ln w="9525">
            <a:noFill/>
          </a:ln>
        </p:spPr>
      </p:pic>
      <p:sp>
        <p:nvSpPr>
          <p:cNvPr id="20" name="文本框 19"/>
          <p:cNvSpPr txBox="1"/>
          <p:nvPr/>
        </p:nvSpPr>
        <p:spPr>
          <a:xfrm>
            <a:off x="276225" y="50266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rcRect l="1047" t="48399"/>
          <a:stretch>
            <a:fillRect/>
          </a:stretch>
        </p:blipFill>
        <p:spPr>
          <a:xfrm>
            <a:off x="4396740" y="4447540"/>
            <a:ext cx="3660140" cy="2302510"/>
          </a:xfrm>
          <a:prstGeom prst="rect">
            <a:avLst/>
          </a:prstGeom>
          <a:noFill/>
          <a:ln w="9525">
            <a:noFill/>
          </a:ln>
        </p:spPr>
      </p:pic>
      <p:pic>
        <p:nvPicPr>
          <p:cNvPr id="11" name="图片 10"/>
          <p:cNvPicPr/>
          <p:nvPr/>
        </p:nvPicPr>
        <p:blipFill>
          <a:blip r:embed="rId1"/>
          <a:srcRect l="4481" b="50576"/>
          <a:stretch>
            <a:fillRect/>
          </a:stretch>
        </p:blipFill>
        <p:spPr>
          <a:xfrm>
            <a:off x="525780" y="4544695"/>
            <a:ext cx="3533140" cy="220535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6096000" cy="645160"/>
          </a:xfrm>
          <a:prstGeom prst="rect">
            <a:avLst/>
          </a:prstGeom>
          <a:noFill/>
        </p:spPr>
        <p:txBody>
          <a:bodyPr wrap="square" rtlCol="0" anchor="t">
            <a:spAutoFit/>
          </a:bodyPr>
          <a:p>
            <a:pPr algn="just" fontAlgn="auto"/>
            <a:r>
              <a:rPr lang="zh-CN" altLang="en-US"/>
              <a:t>边缘检测就是检测出图像上的边缘信息，边缘其实就是图像上灰度级变化很快的点的集合。</a:t>
            </a:r>
            <a:endParaRPr lang="zh-CN" altLang="en-US"/>
          </a:p>
        </p:txBody>
      </p:sp>
      <p:sp>
        <p:nvSpPr>
          <p:cNvPr id="10" name="文本框 9"/>
          <p:cNvSpPr txBox="1"/>
          <p:nvPr/>
        </p:nvSpPr>
        <p:spPr>
          <a:xfrm>
            <a:off x="276225" y="2858770"/>
            <a:ext cx="7828280" cy="922020"/>
          </a:xfrm>
          <a:prstGeom prst="rect">
            <a:avLst/>
          </a:prstGeom>
          <a:noFill/>
        </p:spPr>
        <p:txBody>
          <a:bodyPr wrap="square" rtlCol="0" anchor="t">
            <a:spAutoFit/>
          </a:bodyPr>
          <a:p>
            <a:r>
              <a:rPr lang="zh-CN" altLang="en-US"/>
              <a:t>通常以</a:t>
            </a:r>
            <a:r>
              <a:rPr lang="zh-CN" altLang="en-US">
                <a:sym typeface="+mn-ea"/>
              </a:rPr>
              <a:t>微分的方式</a:t>
            </a:r>
            <a:r>
              <a:rPr lang="zh-CN" altLang="en-US"/>
              <a:t>计算变化率很快的点：</a:t>
            </a:r>
            <a:endParaRPr lang="zh-CN" altLang="en-US"/>
          </a:p>
          <a:p>
            <a:r>
              <a:rPr lang="zh-CN" altLang="en-US"/>
              <a:t>连续函数上x变化了dx，导致y变化了dy，dy值越大表示变化的越大，那么计算整幅图像的微分，dy的大小就是边缘的强弱了。</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7828280" cy="645160"/>
          </a:xfrm>
          <a:prstGeom prst="rect">
            <a:avLst/>
          </a:prstGeom>
          <a:noFill/>
        </p:spPr>
        <p:txBody>
          <a:bodyPr wrap="square" rtlCol="0" anchor="t">
            <a:spAutoFit/>
          </a:bodyPr>
          <a:p>
            <a:pPr algn="just" fontAlgn="auto"/>
            <a:r>
              <a:rPr lang="zh-CN" altLang="en-US"/>
              <a:t>在连续函数里叫微分，因为图像是离散的，叫差分。</a:t>
            </a:r>
            <a:endParaRPr lang="zh-CN" altLang="en-US"/>
          </a:p>
          <a:p>
            <a:pPr algn="just" fontAlgn="auto"/>
            <a:r>
              <a:rPr lang="zh-CN" altLang="en-US"/>
              <a:t>差分的定义：f '(x) = f(x + 1) - f(x)。</a:t>
            </a:r>
            <a:endParaRPr lang="zh-CN" altLang="en-US"/>
          </a:p>
        </p:txBody>
      </p:sp>
      <p:sp>
        <p:nvSpPr>
          <p:cNvPr id="10" name="文本框 9"/>
          <p:cNvSpPr txBox="1"/>
          <p:nvPr/>
        </p:nvSpPr>
        <p:spPr>
          <a:xfrm>
            <a:off x="276225" y="2858770"/>
            <a:ext cx="5537835" cy="922020"/>
          </a:xfrm>
          <a:prstGeom prst="rect">
            <a:avLst/>
          </a:prstGeom>
          <a:noFill/>
        </p:spPr>
        <p:txBody>
          <a:bodyPr wrap="square" rtlCol="0" anchor="t">
            <a:spAutoFit/>
          </a:bodyPr>
          <a:p>
            <a:r>
              <a:rPr lang="zh-CN" altLang="en-US">
                <a:sym typeface="+mn-ea"/>
              </a:rPr>
              <a:t>为了方便表示图像的边缘变换率，</a:t>
            </a:r>
            <a:r>
              <a:rPr lang="zh-CN" altLang="en-US"/>
              <a:t>卷积出来的结果，应该是放在卷积模板的中间，</a:t>
            </a:r>
            <a:r>
              <a:rPr lang="zh-CN" altLang="en-US">
                <a:sym typeface="+mn-ea"/>
              </a:rPr>
              <a:t>所以一般用 f '(x) = f(x + 1) - f(x - 1) 近似计算一阶差分。</a:t>
            </a:r>
            <a:endParaRPr lang="zh-CN" altLang="en-US">
              <a:sym typeface="+mn-ea"/>
            </a:endParaRPr>
          </a:p>
        </p:txBody>
      </p:sp>
      <p:graphicFrame>
        <p:nvGraphicFramePr>
          <p:cNvPr id="12" name="对象 11"/>
          <p:cNvGraphicFramePr/>
          <p:nvPr/>
        </p:nvGraphicFramePr>
        <p:xfrm>
          <a:off x="782320" y="5063490"/>
          <a:ext cx="1087120" cy="1087120"/>
        </p:xfrm>
        <a:graphic>
          <a:graphicData uri="http://schemas.openxmlformats.org/presentationml/2006/ole">
            <mc:AlternateContent xmlns:mc="http://schemas.openxmlformats.org/markup-compatibility/2006">
              <mc:Choice xmlns:v="urn:schemas-microsoft-com:vml" Requires="v">
                <p:oleObj spid="_x0000_s13" name="" r:id="rId4" imgW="987425" imgH="987425" progId="Visio.Drawing.15">
                  <p:embed/>
                </p:oleObj>
              </mc:Choice>
              <mc:Fallback>
                <p:oleObj name="" r:id="rId4" imgW="987425" imgH="987425" progId="Visio.Drawing.15">
                  <p:embed/>
                  <p:pic>
                    <p:nvPicPr>
                      <p:cNvPr id="0" name="图片 12"/>
                      <p:cNvPicPr/>
                      <p:nvPr/>
                    </p:nvPicPr>
                    <p:blipFill>
                      <a:blip r:embed="rId5"/>
                      <a:stretch>
                        <a:fillRect/>
                      </a:stretch>
                    </p:blipFill>
                    <p:spPr>
                      <a:xfrm>
                        <a:off x="782320" y="5063490"/>
                        <a:ext cx="1087120" cy="1087120"/>
                      </a:xfrm>
                      <a:prstGeom prst="rect">
                        <a:avLst/>
                      </a:prstGeom>
                    </p:spPr>
                  </p:pic>
                </p:oleObj>
              </mc:Fallback>
            </mc:AlternateContent>
          </a:graphicData>
        </a:graphic>
      </p:graphicFrame>
      <p:sp>
        <p:nvSpPr>
          <p:cNvPr id="14" name="文本框 13"/>
          <p:cNvSpPr txBox="1"/>
          <p:nvPr/>
        </p:nvSpPr>
        <p:spPr>
          <a:xfrm>
            <a:off x="276225" y="3921760"/>
            <a:ext cx="2524760" cy="645160"/>
          </a:xfrm>
          <a:prstGeom prst="rect">
            <a:avLst/>
          </a:prstGeom>
          <a:noFill/>
        </p:spPr>
        <p:txBody>
          <a:bodyPr wrap="square" rtlCol="0" anchor="t">
            <a:spAutoFit/>
          </a:bodyPr>
          <a:p>
            <a:r>
              <a:rPr lang="zh-CN" altLang="en-US"/>
              <a:t>二维情况下</a:t>
            </a:r>
            <a:r>
              <a:rPr lang="zh-CN" altLang="en-US">
                <a:sym typeface="+mn-ea"/>
              </a:rPr>
              <a:t>偏 </a:t>
            </a:r>
            <a:r>
              <a:rPr lang="en-US" altLang="zh-CN">
                <a:sym typeface="+mn-ea"/>
              </a:rPr>
              <a:t>x</a:t>
            </a:r>
            <a:r>
              <a:rPr lang="zh-CN" altLang="en-US">
                <a:sym typeface="+mn-ea"/>
              </a:rPr>
              <a:t>方向的</a:t>
            </a:r>
            <a:r>
              <a:rPr lang="zh-CN" altLang="en-US"/>
              <a:t>模板就如下图所示。</a:t>
            </a:r>
            <a:endParaRPr lang="zh-CN" altLang="en-US"/>
          </a:p>
        </p:txBody>
      </p:sp>
      <p:sp>
        <p:nvSpPr>
          <p:cNvPr id="16" name="文本框 15"/>
          <p:cNvSpPr txBox="1"/>
          <p:nvPr/>
        </p:nvSpPr>
        <p:spPr>
          <a:xfrm>
            <a:off x="2882900" y="3921760"/>
            <a:ext cx="2731770" cy="645160"/>
          </a:xfrm>
          <a:prstGeom prst="rect">
            <a:avLst/>
          </a:prstGeom>
          <a:noFill/>
        </p:spPr>
        <p:txBody>
          <a:bodyPr wrap="square" rtlCol="0" anchor="t">
            <a:spAutoFit/>
          </a:bodyPr>
          <a:p>
            <a:r>
              <a:rPr lang="zh-CN" altLang="en-US"/>
              <a:t>中心点 f(x, y) 是重点考虑的，它的权重应该多一些。</a:t>
            </a:r>
            <a:endParaRPr lang="zh-CN" altLang="en-US"/>
          </a:p>
        </p:txBody>
      </p:sp>
      <p:graphicFrame>
        <p:nvGraphicFramePr>
          <p:cNvPr id="18" name="对象 17"/>
          <p:cNvGraphicFramePr/>
          <p:nvPr/>
        </p:nvGraphicFramePr>
        <p:xfrm>
          <a:off x="3616325" y="5063490"/>
          <a:ext cx="1087120" cy="1087120"/>
        </p:xfrm>
        <a:graphic>
          <a:graphicData uri="http://schemas.openxmlformats.org/presentationml/2006/ole">
            <mc:AlternateContent xmlns:mc="http://schemas.openxmlformats.org/markup-compatibility/2006">
              <mc:Choice xmlns:v="urn:schemas-microsoft-com:vml" Requires="v">
                <p:oleObj spid="_x0000_s19" name="" r:id="rId6" imgW="987425" imgH="987425" progId="Visio.Drawing.15">
                  <p:embed/>
                </p:oleObj>
              </mc:Choice>
              <mc:Fallback>
                <p:oleObj name="" r:id="rId6" imgW="987425" imgH="987425" progId="Visio.Drawing.15">
                  <p:embed/>
                  <p:pic>
                    <p:nvPicPr>
                      <p:cNvPr id="0" name="图片 18"/>
                      <p:cNvPicPr/>
                      <p:nvPr/>
                    </p:nvPicPr>
                    <p:blipFill>
                      <a:blip r:embed="rId7"/>
                      <a:stretch>
                        <a:fillRect/>
                      </a:stretch>
                    </p:blipFill>
                    <p:spPr>
                      <a:xfrm>
                        <a:off x="3616325" y="5063490"/>
                        <a:ext cx="1087120" cy="1087120"/>
                      </a:xfrm>
                      <a:prstGeom prst="rect">
                        <a:avLst/>
                      </a:prstGeom>
                    </p:spPr>
                  </p:pic>
                </p:oleObj>
              </mc:Fallback>
            </mc:AlternateContent>
          </a:graphicData>
        </a:graphic>
      </p:graphicFrame>
      <p:sp>
        <p:nvSpPr>
          <p:cNvPr id="20" name="文本框 19"/>
          <p:cNvSpPr txBox="1"/>
          <p:nvPr/>
        </p:nvSpPr>
        <p:spPr>
          <a:xfrm>
            <a:off x="6182995" y="3921760"/>
            <a:ext cx="2134235" cy="645160"/>
          </a:xfrm>
          <a:prstGeom prst="rect">
            <a:avLst/>
          </a:prstGeom>
          <a:noFill/>
        </p:spPr>
        <p:txBody>
          <a:bodyPr wrap="square" rtlCol="0" anchor="t">
            <a:spAutoFit/>
          </a:bodyPr>
          <a:p>
            <a:r>
              <a:rPr lang="zh-CN" altLang="en-US"/>
              <a:t>同理可得 偏 y 方向的算子模板。</a:t>
            </a:r>
            <a:endParaRPr lang="zh-CN" altLang="en-US"/>
          </a:p>
        </p:txBody>
      </p:sp>
      <p:graphicFrame>
        <p:nvGraphicFramePr>
          <p:cNvPr id="21" name="对象 20"/>
          <p:cNvGraphicFramePr/>
          <p:nvPr/>
        </p:nvGraphicFramePr>
        <p:xfrm>
          <a:off x="6706235" y="5063490"/>
          <a:ext cx="1087120" cy="1087120"/>
        </p:xfrm>
        <a:graphic>
          <a:graphicData uri="http://schemas.openxmlformats.org/presentationml/2006/ole">
            <mc:AlternateContent xmlns:mc="http://schemas.openxmlformats.org/markup-compatibility/2006">
              <mc:Choice xmlns:v="urn:schemas-microsoft-com:vml" Requires="v">
                <p:oleObj spid="_x0000_s22" name="" r:id="rId8" imgW="987425" imgH="987425" progId="Visio.Drawing.15">
                  <p:embed/>
                </p:oleObj>
              </mc:Choice>
              <mc:Fallback>
                <p:oleObj name="" r:id="rId8" imgW="987425" imgH="987425" progId="Visio.Drawing.15">
                  <p:embed/>
                  <p:pic>
                    <p:nvPicPr>
                      <p:cNvPr id="0" name="图片 21"/>
                      <p:cNvPicPr/>
                      <p:nvPr/>
                    </p:nvPicPr>
                    <p:blipFill>
                      <a:blip r:embed="rId9"/>
                      <a:stretch>
                        <a:fillRect/>
                      </a:stretch>
                    </p:blipFill>
                    <p:spPr>
                      <a:xfrm>
                        <a:off x="6706235" y="5063490"/>
                        <a:ext cx="1087120" cy="1087120"/>
                      </a:xfrm>
                      <a:prstGeom prst="rect">
                        <a:avLst/>
                      </a:prstGeom>
                    </p:spPr>
                  </p:pic>
                </p:oleObj>
              </mc:Fallback>
            </mc:AlternateContent>
          </a:graphicData>
        </a:graphic>
      </p:graphicFrame>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tags/tag1.xml><?xml version="1.0" encoding="utf-8"?>
<p:tagLst xmlns:p="http://schemas.openxmlformats.org/presentationml/2006/main">
  <p:tag name="TIMING" val="|10.4"/>
</p:tagLst>
</file>

<file path=ppt/tags/tag10.xml><?xml version="1.0" encoding="utf-8"?>
<p:tagLst xmlns:p="http://schemas.openxmlformats.org/presentationml/2006/main">
  <p:tag name="TIMING" val="|10.4"/>
</p:tagLst>
</file>

<file path=ppt/tags/tag11.xml><?xml version="1.0" encoding="utf-8"?>
<p:tagLst xmlns:p="http://schemas.openxmlformats.org/presentationml/2006/main">
  <p:tag name="TIMING" val="|10.4"/>
</p:tagLst>
</file>

<file path=ppt/tags/tag12.xml><?xml version="1.0" encoding="utf-8"?>
<p:tagLst xmlns:p="http://schemas.openxmlformats.org/presentationml/2006/main">
  <p:tag name="TIMING" val="|10.4"/>
</p:tagLst>
</file>

<file path=ppt/tags/tag13.xml><?xml version="1.0" encoding="utf-8"?>
<p:tagLst xmlns:p="http://schemas.openxmlformats.org/presentationml/2006/main">
  <p:tag name="TIMING" val="|10.4"/>
</p:tagLst>
</file>

<file path=ppt/tags/tag14.xml><?xml version="1.0" encoding="utf-8"?>
<p:tagLst xmlns:p="http://schemas.openxmlformats.org/presentationml/2006/main">
  <p:tag name="TIMING" val="|10.4"/>
</p:tagLst>
</file>

<file path=ppt/tags/tag15.xml><?xml version="1.0" encoding="utf-8"?>
<p:tagLst xmlns:p="http://schemas.openxmlformats.org/presentationml/2006/main">
  <p:tag name="KSO_WM_UNIT_PLACING_PICTURE_USER_VIEWPORT" val="{&quot;height&quot;:7200,&quot;width&quot;:9600}"/>
</p:tagLst>
</file>

<file path=ppt/tags/tag16.xml><?xml version="1.0" encoding="utf-8"?>
<p:tagLst xmlns:p="http://schemas.openxmlformats.org/presentationml/2006/main">
  <p:tag name="TIMING" val="|10.4"/>
</p:tagLst>
</file>

<file path=ppt/tags/tag17.xml><?xml version="1.0" encoding="utf-8"?>
<p:tagLst xmlns:p="http://schemas.openxmlformats.org/presentationml/2006/main">
  <p:tag name="TIMING" val="|3.7"/>
</p:tagLst>
</file>

<file path=ppt/tags/tag18.xml><?xml version="1.0" encoding="utf-8"?>
<p:tagLst xmlns:p="http://schemas.openxmlformats.org/presentationml/2006/main">
  <p:tag name="TIMING" val="|10.4"/>
</p:tagLst>
</file>

<file path=ppt/tags/tag19.xml><?xml version="1.0" encoding="utf-8"?>
<p:tagLst xmlns:p="http://schemas.openxmlformats.org/presentationml/2006/main">
  <p:tag name="TIMING" val="|10.4"/>
</p:tagLst>
</file>

<file path=ppt/tags/tag2.xml><?xml version="1.0" encoding="utf-8"?>
<p:tagLst xmlns:p="http://schemas.openxmlformats.org/presentationml/2006/main">
  <p:tag name="KSO_WM_UNIT_PLACING_PICTURE_USER_VIEWPORT" val="{&quot;height&quot;:7200,&quot;width&quot;:9600}"/>
</p:tagLst>
</file>

<file path=ppt/tags/tag20.xml><?xml version="1.0" encoding="utf-8"?>
<p:tagLst xmlns:p="http://schemas.openxmlformats.org/presentationml/2006/main">
  <p:tag name="TIMING" val="|10.4"/>
</p:tagLst>
</file>

<file path=ppt/tags/tag21.xml><?xml version="1.0" encoding="utf-8"?>
<p:tagLst xmlns:p="http://schemas.openxmlformats.org/presentationml/2006/main">
  <p:tag name="TIMING" val="|10.4"/>
</p:tagLst>
</file>

<file path=ppt/tags/tag22.xml><?xml version="1.0" encoding="utf-8"?>
<p:tagLst xmlns:p="http://schemas.openxmlformats.org/presentationml/2006/main">
  <p:tag name="TIMING" val="|3.7"/>
</p:tagLst>
</file>

<file path=ppt/tags/tag23.xml><?xml version="1.0" encoding="utf-8"?>
<p:tagLst xmlns:p="http://schemas.openxmlformats.org/presentationml/2006/main">
  <p:tag name="COMMONDATA" val="eyJoZGlkIjoiNTU3YTc1NmJhNGRkMTdkOGZjN2YzN2FhOWU1OTcyZjYifQ=="/>
  <p:tag name="KSO_WPP_MARK_KEY" val="c96db862-40b8-45d5-af8b-ea15ac3ea5c4"/>
</p:tagLst>
</file>

<file path=ppt/tags/tag3.xml><?xml version="1.0" encoding="utf-8"?>
<p:tagLst xmlns:p="http://schemas.openxmlformats.org/presentationml/2006/main">
  <p:tag name="TIMING" val="|10.4"/>
</p:tagLst>
</file>

<file path=ppt/tags/tag4.xml><?xml version="1.0" encoding="utf-8"?>
<p:tagLst xmlns:p="http://schemas.openxmlformats.org/presentationml/2006/main">
  <p:tag name="TIMING" val="|10.4"/>
</p:tagLst>
</file>

<file path=ppt/tags/tag5.xml><?xml version="1.0" encoding="utf-8"?>
<p:tagLst xmlns:p="http://schemas.openxmlformats.org/presentationml/2006/main">
  <p:tag name="TIMING" val="|10.4"/>
</p:tagLst>
</file>

<file path=ppt/tags/tag6.xml><?xml version="1.0" encoding="utf-8"?>
<p:tagLst xmlns:p="http://schemas.openxmlformats.org/presentationml/2006/main">
  <p:tag name="TIMING" val="|10.4"/>
</p:tagLst>
</file>

<file path=ppt/tags/tag7.xml><?xml version="1.0" encoding="utf-8"?>
<p:tagLst xmlns:p="http://schemas.openxmlformats.org/presentationml/2006/main">
  <p:tag name="TIMING" val="|10.4"/>
</p:tagLst>
</file>

<file path=ppt/tags/tag8.xml><?xml version="1.0" encoding="utf-8"?>
<p:tagLst xmlns:p="http://schemas.openxmlformats.org/presentationml/2006/main">
  <p:tag name="TIMING" val="|10.4"/>
</p:tagLst>
</file>

<file path=ppt/tags/tag9.xml><?xml version="1.0" encoding="utf-8"?>
<p:tagLst xmlns:p="http://schemas.openxmlformats.org/presentationml/2006/main">
  <p:tag name="KSO_WM_UNIT_PLACING_PICTURE_USER_VIEWPORT" val="{&quot;height&quot;:7200,&quot;width&quot;:96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Words>
  <Application>WPS 演示</Application>
  <PresentationFormat>宽屏</PresentationFormat>
  <Paragraphs>241</Paragraphs>
  <Slides>26</Slides>
  <Notes>45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10</vt:i4>
      </vt:variant>
      <vt:variant>
        <vt:lpstr>幻灯片标题</vt:lpstr>
      </vt:variant>
      <vt:variant>
        <vt:i4>26</vt:i4>
      </vt:variant>
    </vt:vector>
  </HeadingPairs>
  <TitlesOfParts>
    <vt:vector size="51" baseType="lpstr">
      <vt:lpstr>Arial</vt:lpstr>
      <vt:lpstr>宋体</vt:lpstr>
      <vt:lpstr>Wingdings</vt:lpstr>
      <vt:lpstr>微软雅黑</vt:lpstr>
      <vt:lpstr>Century Gothic</vt:lpstr>
      <vt:lpstr>Calibri</vt:lpstr>
      <vt:lpstr>Century</vt:lpstr>
      <vt:lpstr>Garamond</vt:lpstr>
      <vt:lpstr>Wingdings</vt:lpstr>
      <vt:lpstr>Cambria Math</vt:lpstr>
      <vt:lpstr>Arial Unicode MS</vt:lpstr>
      <vt:lpstr>MS Mincho</vt:lpstr>
      <vt:lpstr>Segoe Print</vt:lpstr>
      <vt:lpstr>Calibri</vt:lpstr>
      <vt:lpstr>Office 主题</vt:lpstr>
      <vt:lpstr>Equation.KSEE3</vt:lpstr>
      <vt:lpstr>Visio.Drawing.15</vt:lpstr>
      <vt:lpstr>Visio.Drawing.15</vt:lpstr>
      <vt:lpstr>Visio.Drawing.15</vt:lpstr>
      <vt:lpstr>Visio.Drawing.15</vt:lpstr>
      <vt:lpstr>Equation.KSEE3</vt:lpstr>
      <vt:lpstr>Visio.Drawing.15</vt:lpstr>
      <vt:lpstr>Visio.Drawing.15</vt:lpstr>
      <vt:lpstr>Equation.KSEE3</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ZYS</dc:creator>
  <cp:lastModifiedBy>℃</cp:lastModifiedBy>
  <cp:revision>722</cp:revision>
  <dcterms:created xsi:type="dcterms:W3CDTF">2021-03-01T08:35:00Z</dcterms:created>
  <dcterms:modified xsi:type="dcterms:W3CDTF">2022-11-22T04:57:37Z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B41CC07D22B54E00B07D3FF50C299ECA</vt:lpwstr>
  </property>
</Properties>
</file>